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26" r:id="rId2"/>
    <p:sldId id="305" r:id="rId3"/>
    <p:sldId id="306" r:id="rId4"/>
    <p:sldId id="307" r:id="rId5"/>
    <p:sldId id="325" r:id="rId6"/>
    <p:sldId id="256" r:id="rId7"/>
    <p:sldId id="331" r:id="rId8"/>
    <p:sldId id="258" r:id="rId9"/>
    <p:sldId id="259" r:id="rId10"/>
    <p:sldId id="332" r:id="rId11"/>
    <p:sldId id="333" r:id="rId12"/>
    <p:sldId id="257" r:id="rId13"/>
    <p:sldId id="327" r:id="rId14"/>
    <p:sldId id="328" r:id="rId15"/>
    <p:sldId id="329" r:id="rId16"/>
    <p:sldId id="279" r:id="rId17"/>
    <p:sldId id="260" r:id="rId18"/>
    <p:sldId id="261" r:id="rId19"/>
    <p:sldId id="262" r:id="rId20"/>
    <p:sldId id="281" r:id="rId21"/>
    <p:sldId id="330" r:id="rId22"/>
    <p:sldId id="266" r:id="rId23"/>
    <p:sldId id="267" r:id="rId24"/>
    <p:sldId id="268" r:id="rId25"/>
    <p:sldId id="272" r:id="rId26"/>
    <p:sldId id="273" r:id="rId27"/>
    <p:sldId id="276" r:id="rId28"/>
    <p:sldId id="277" r:id="rId29"/>
    <p:sldId id="278" r:id="rId30"/>
    <p:sldId id="286" r:id="rId31"/>
    <p:sldId id="287" r:id="rId32"/>
    <p:sldId id="288" r:id="rId33"/>
    <p:sldId id="311" r:id="rId34"/>
    <p:sldId id="312" r:id="rId35"/>
    <p:sldId id="315" r:id="rId36"/>
    <p:sldId id="316" r:id="rId37"/>
    <p:sldId id="317" r:id="rId38"/>
    <p:sldId id="318" r:id="rId39"/>
    <p:sldId id="319" r:id="rId40"/>
    <p:sldId id="320" r:id="rId41"/>
    <p:sldId id="289" r:id="rId42"/>
    <p:sldId id="290" r:id="rId43"/>
    <p:sldId id="304" r:id="rId44"/>
    <p:sldId id="322" r:id="rId45"/>
    <p:sldId id="324"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94"/>
  </p:normalViewPr>
  <p:slideViewPr>
    <p:cSldViewPr snapToGrid="0">
      <p:cViewPr varScale="1">
        <p:scale>
          <a:sx n="121" d="100"/>
          <a:sy n="121" d="100"/>
        </p:scale>
        <p:origin x="736"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2">
                  <a:lumMod val="75000"/>
                </a:schemeClr>
              </a:solidFill>
              <a:ln>
                <a:noFill/>
              </a:ln>
              <a:effectLst/>
            </c:spPr>
            <c:extLst>
              <c:ext xmlns:c16="http://schemas.microsoft.com/office/drawing/2014/chart" uri="{C3380CC4-5D6E-409C-BE32-E72D297353CC}">
                <c16:uniqueId val="{00000001-0679-476B-B562-844D9C0DCA22}"/>
              </c:ext>
            </c:extLst>
          </c:dPt>
          <c:dPt>
            <c:idx val="1"/>
            <c:bubble3D val="0"/>
            <c:spPr>
              <a:solidFill>
                <a:schemeClr val="accent2">
                  <a:lumMod val="40000"/>
                  <a:lumOff val="60000"/>
                </a:schemeClr>
              </a:solidFill>
              <a:ln>
                <a:noFill/>
              </a:ln>
              <a:effectLst/>
            </c:spPr>
            <c:extLst>
              <c:ext xmlns:c16="http://schemas.microsoft.com/office/drawing/2014/chart" uri="{C3380CC4-5D6E-409C-BE32-E72D297353CC}">
                <c16:uniqueId val="{00000002-0679-476B-B562-844D9C0DCA22}"/>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3-0679-476B-B562-844D9C0DCA22}"/>
              </c:ext>
            </c:extLst>
          </c:dPt>
          <c:dLbls>
            <c:dLbl>
              <c:idx val="0"/>
              <c:layout>
                <c:manualLayout>
                  <c:x val="-6.4760416701760054E-2"/>
                  <c:y val="-0.13832225608783769"/>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r>
                      <a:rPr lang="en-US" sz="2000" dirty="0">
                        <a:solidFill>
                          <a:schemeClr val="tx1"/>
                        </a:solidFill>
                        <a:latin typeface="Arial" panose="020B0604020202020204" pitchFamily="34" charset="0"/>
                        <a:cs typeface="Arial" panose="020B0604020202020204" pitchFamily="34" charset="0"/>
                      </a:rPr>
                      <a:t>Fully recovered = 37,238</a:t>
                    </a:r>
                    <a:r>
                      <a:rPr lang="en-US" sz="2000" baseline="0" dirty="0">
                        <a:solidFill>
                          <a:schemeClr val="tx1"/>
                        </a:solidFill>
                        <a:latin typeface="Arial" panose="020B0604020202020204" pitchFamily="34" charset="0"/>
                        <a:cs typeface="Arial" panose="020B0604020202020204" pitchFamily="34" charset="0"/>
                      </a:rPr>
                      <a:t> (</a:t>
                    </a:r>
                    <a:fld id="{0CCF1369-1B8D-4E10-AE62-E4FF71A7DE31}" type="PERCENTAGE">
                      <a:rPr lang="en-US" sz="2000" baseline="0" smtClean="0">
                        <a:solidFill>
                          <a:schemeClr val="tx1"/>
                        </a:solidFill>
                        <a:latin typeface="Arial" panose="020B0604020202020204" pitchFamily="34" charset="0"/>
                        <a:cs typeface="Arial" panose="020B0604020202020204" pitchFamily="34" charset="0"/>
                      </a:rPr>
                      <a:pPr>
                        <a:defRPr sz="2000"/>
                      </a:pPr>
                      <a:t>[PERCENTAGE]</a:t>
                    </a:fld>
                    <a:r>
                      <a:rPr lang="en-US" sz="2000" baseline="0" dirty="0">
                        <a:solidFill>
                          <a:schemeClr val="tx1"/>
                        </a:solidFill>
                        <a:latin typeface="Arial" panose="020B0604020202020204" pitchFamily="34" charset="0"/>
                        <a:cs typeface="Arial" panose="020B0604020202020204" pitchFamily="34" charset="0"/>
                      </a:rPr>
                      <a:t>)</a:t>
                    </a:r>
                  </a:p>
                </c:rich>
              </c:tx>
              <c:spPr>
                <a:solidFill>
                  <a:srgbClr val="F9C7C6"/>
                </a:solid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52397289250210088"/>
                      <c:h val="0.25239926149631947"/>
                    </c:manualLayout>
                  </c15:layout>
                  <c15:dlblFieldTable/>
                  <c15:showDataLabelsRange val="0"/>
                </c:ext>
                <c:ext xmlns:c16="http://schemas.microsoft.com/office/drawing/2014/chart" uri="{C3380CC4-5D6E-409C-BE32-E72D297353CC}">
                  <c16:uniqueId val="{00000001-0679-476B-B562-844D9C0DCA22}"/>
                </c:ext>
              </c:extLst>
            </c:dLbl>
            <c:dLbl>
              <c:idx val="1"/>
              <c:delete val="1"/>
              <c:extLst>
                <c:ext xmlns:c15="http://schemas.microsoft.com/office/drawing/2012/chart" uri="{CE6537A1-D6FC-4f65-9D91-7224C49458BB}"/>
                <c:ext xmlns:c16="http://schemas.microsoft.com/office/drawing/2014/chart" uri="{C3380CC4-5D6E-409C-BE32-E72D297353CC}">
                  <c16:uniqueId val="{00000002-0679-476B-B562-844D9C0DCA22}"/>
                </c:ext>
              </c:extLst>
            </c:dLbl>
            <c:dLbl>
              <c:idx val="2"/>
              <c:delete val="1"/>
              <c:extLst>
                <c:ext xmlns:c15="http://schemas.microsoft.com/office/drawing/2012/chart" uri="{CE6537A1-D6FC-4f65-9D91-7224C49458BB}"/>
                <c:ext xmlns:c16="http://schemas.microsoft.com/office/drawing/2014/chart" uri="{C3380CC4-5D6E-409C-BE32-E72D297353CC}">
                  <c16:uniqueId val="{00000003-0679-476B-B562-844D9C0DCA22}"/>
                </c:ext>
              </c:extLst>
            </c:dLbl>
            <c:spPr>
              <a:solidFill>
                <a:srgbClr val="F9C7C6">
                  <a:alpha val="45098"/>
                </a:srgb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Fully recovered</c:v>
                </c:pt>
                <c:pt idx="1">
                  <c:v>Recuperating</c:v>
                </c:pt>
                <c:pt idx="2">
                  <c:v>Deaths</c:v>
                </c:pt>
              </c:strCache>
            </c:strRef>
          </c:cat>
          <c:val>
            <c:numRef>
              <c:f>Sheet1!$B$2:$B$4</c:f>
              <c:numCache>
                <c:formatCode>General</c:formatCode>
                <c:ptCount val="3"/>
                <c:pt idx="0">
                  <c:v>40429</c:v>
                </c:pt>
                <c:pt idx="1">
                  <c:v>5111</c:v>
                </c:pt>
                <c:pt idx="2">
                  <c:v>26</c:v>
                </c:pt>
              </c:numCache>
            </c:numRef>
          </c:val>
          <c:extLst>
            <c:ext xmlns:c16="http://schemas.microsoft.com/office/drawing/2014/chart" uri="{C3380CC4-5D6E-409C-BE32-E72D297353CC}">
              <c16:uniqueId val="{00000000-0679-476B-B562-844D9C0DCA22}"/>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3D8F7D-83E4-437E-8BA7-DD80F1DD14D2}" type="doc">
      <dgm:prSet loTypeId="urn:microsoft.com/office/officeart/2005/8/layout/hList7" loCatId="list" qsTypeId="urn:microsoft.com/office/officeart/2005/8/quickstyle/simple5" qsCatId="simple" csTypeId="urn:microsoft.com/office/officeart/2005/8/colors/accent5_2" csCatId="accent5" phldr="1"/>
      <dgm:spPr/>
    </dgm:pt>
    <dgm:pt modelId="{8BE72051-1BAA-4A77-BF15-B907CF46C37E}">
      <dgm:prSet phldrT="[Text]" custT="1"/>
      <dgm:spPr/>
      <dgm:t>
        <a:bodyPr/>
        <a:lstStyle/>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Individual</a:t>
          </a:r>
          <a:endParaRPr lang="en-US" sz="3200" dirty="0">
            <a:latin typeface="Arial" panose="020B0604020202020204" pitchFamily="34" charset="0"/>
            <a:cs typeface="Arial" panose="020B0604020202020204" pitchFamily="34" charset="0"/>
          </a:endParaRPr>
        </a:p>
      </dgm:t>
    </dgm:pt>
    <dgm:pt modelId="{7F62D645-0A85-49AB-B600-EEF162492976}" type="parTrans" cxnId="{63DBC203-81B6-42E1-A074-136DF8E2DA5A}">
      <dgm:prSet/>
      <dgm:spPr/>
      <dgm:t>
        <a:bodyPr/>
        <a:lstStyle/>
        <a:p>
          <a:endParaRPr lang="en-US"/>
        </a:p>
      </dgm:t>
    </dgm:pt>
    <dgm:pt modelId="{55C1F853-7083-45CA-A3CD-70A3ACAE95A4}" type="sibTrans" cxnId="{63DBC203-81B6-42E1-A074-136DF8E2DA5A}">
      <dgm:prSet/>
      <dgm:spPr/>
      <dgm:t>
        <a:bodyPr/>
        <a:lstStyle/>
        <a:p>
          <a:endParaRPr lang="en-US"/>
        </a:p>
      </dgm:t>
    </dgm:pt>
    <dgm:pt modelId="{436AE88E-A7F4-4109-B4D3-4D24A240E9DE}">
      <dgm:prSet phldrT="[Text]" custT="1"/>
      <dgm:spPr/>
      <dgm:t>
        <a:bodyPr/>
        <a:lstStyle/>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Institutional</a:t>
          </a:r>
          <a:endParaRPr lang="en-US" sz="2800" dirty="0">
            <a:latin typeface="Arial" panose="020B0604020202020204" pitchFamily="34" charset="0"/>
            <a:cs typeface="Arial" panose="020B0604020202020204" pitchFamily="34" charset="0"/>
          </a:endParaRPr>
        </a:p>
      </dgm:t>
    </dgm:pt>
    <dgm:pt modelId="{C9292064-5423-455C-ADE9-53E793AE62ED}" type="parTrans" cxnId="{D6326CCF-B04B-48C7-B558-9F75FCC22F5F}">
      <dgm:prSet/>
      <dgm:spPr/>
      <dgm:t>
        <a:bodyPr/>
        <a:lstStyle/>
        <a:p>
          <a:endParaRPr lang="en-US"/>
        </a:p>
      </dgm:t>
    </dgm:pt>
    <dgm:pt modelId="{5E447663-A2B3-406A-84DA-3FC27233682A}" type="sibTrans" cxnId="{D6326CCF-B04B-48C7-B558-9F75FCC22F5F}">
      <dgm:prSet/>
      <dgm:spPr/>
      <dgm:t>
        <a:bodyPr/>
        <a:lstStyle/>
        <a:p>
          <a:endParaRPr lang="en-US"/>
        </a:p>
      </dgm:t>
    </dgm:pt>
    <dgm:pt modelId="{51CA349A-D24D-4F38-9CFC-E5C64652D520}">
      <dgm:prSet phldrT="[Text]" custT="1"/>
      <dgm:spPr/>
      <dgm:t>
        <a:bodyPr/>
        <a:lstStyle/>
        <a:p>
          <a:endParaRPr lang="en-US" sz="2400" b="0" dirty="0">
            <a:latin typeface="Arial" panose="020B0604020202020204" pitchFamily="34" charset="0"/>
            <a:cs typeface="Arial" panose="020B0604020202020204" pitchFamily="34" charset="0"/>
          </a:endParaRPr>
        </a:p>
        <a:p>
          <a:r>
            <a:rPr lang="en-US" sz="2400" b="0" dirty="0">
              <a:latin typeface="Arial" panose="020B0604020202020204" pitchFamily="34" charset="0"/>
              <a:cs typeface="Arial" panose="020B0604020202020204" pitchFamily="34" charset="0"/>
            </a:rPr>
            <a:t>Organisational</a:t>
          </a:r>
        </a:p>
      </dgm:t>
    </dgm:pt>
    <dgm:pt modelId="{D334A43E-D269-4C40-91DC-E4E64E03F794}" type="parTrans" cxnId="{DE691DDD-1CEC-479C-B975-46B1FD94CDCA}">
      <dgm:prSet/>
      <dgm:spPr/>
      <dgm:t>
        <a:bodyPr/>
        <a:lstStyle/>
        <a:p>
          <a:endParaRPr lang="en-US"/>
        </a:p>
      </dgm:t>
    </dgm:pt>
    <dgm:pt modelId="{355A007D-4ED9-49C1-B00F-742DE883A4F7}" type="sibTrans" cxnId="{DE691DDD-1CEC-479C-B975-46B1FD94CDCA}">
      <dgm:prSet/>
      <dgm:spPr/>
      <dgm:t>
        <a:bodyPr/>
        <a:lstStyle/>
        <a:p>
          <a:endParaRPr lang="en-US"/>
        </a:p>
      </dgm:t>
    </dgm:pt>
    <dgm:pt modelId="{9DCF9996-F91E-4F39-9395-D591CD01D006}" type="pres">
      <dgm:prSet presAssocID="{1C3D8F7D-83E4-437E-8BA7-DD80F1DD14D2}" presName="Name0" presStyleCnt="0">
        <dgm:presLayoutVars>
          <dgm:dir/>
          <dgm:resizeHandles val="exact"/>
        </dgm:presLayoutVars>
      </dgm:prSet>
      <dgm:spPr/>
    </dgm:pt>
    <dgm:pt modelId="{EC622C62-B095-4E97-B3FA-A739AA7CED24}" type="pres">
      <dgm:prSet presAssocID="{1C3D8F7D-83E4-437E-8BA7-DD80F1DD14D2}" presName="fgShape" presStyleLbl="fgShp" presStyleIdx="0" presStyleCnt="1" custLinFactNeighborX="-493" custLinFactNeighborY="68080"/>
      <dgm:spPr/>
    </dgm:pt>
    <dgm:pt modelId="{F55F99CF-53C5-487D-BA18-91F068D73836}" type="pres">
      <dgm:prSet presAssocID="{1C3D8F7D-83E4-437E-8BA7-DD80F1DD14D2}" presName="linComp" presStyleCnt="0"/>
      <dgm:spPr/>
    </dgm:pt>
    <dgm:pt modelId="{22F8396C-DB46-4D8B-81A9-8BB119407365}" type="pres">
      <dgm:prSet presAssocID="{8BE72051-1BAA-4A77-BF15-B907CF46C37E}" presName="compNode" presStyleCnt="0"/>
      <dgm:spPr/>
    </dgm:pt>
    <dgm:pt modelId="{FCA560AE-BE46-4CB5-AF4E-D642F3B5325E}" type="pres">
      <dgm:prSet presAssocID="{8BE72051-1BAA-4A77-BF15-B907CF46C37E}" presName="bkgdShape" presStyleLbl="node1" presStyleIdx="0" presStyleCnt="3"/>
      <dgm:spPr/>
    </dgm:pt>
    <dgm:pt modelId="{321F3D3D-C607-4AC4-9185-B83FC1CA4163}" type="pres">
      <dgm:prSet presAssocID="{8BE72051-1BAA-4A77-BF15-B907CF46C37E}" presName="nodeTx" presStyleLbl="node1" presStyleIdx="0" presStyleCnt="3">
        <dgm:presLayoutVars>
          <dgm:bulletEnabled val="1"/>
        </dgm:presLayoutVars>
      </dgm:prSet>
      <dgm:spPr/>
    </dgm:pt>
    <dgm:pt modelId="{8163EB04-6CCC-4DBB-ABD0-E1F018B4FE79}" type="pres">
      <dgm:prSet presAssocID="{8BE72051-1BAA-4A77-BF15-B907CF46C37E}" presName="invisiNode" presStyleLbl="node1" presStyleIdx="0" presStyleCnt="3"/>
      <dgm:spPr/>
    </dgm:pt>
    <dgm:pt modelId="{5D786071-24A5-4D0B-8DC9-B089513C1E32}" type="pres">
      <dgm:prSet presAssocID="{8BE72051-1BAA-4A77-BF15-B907CF46C37E}" presName="imagNode" presStyleLbl="fgImgPlace1" presStyleIdx="0" presStyleCnt="3" custScaleX="175864" custScaleY="170500"/>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3A6AB2BF-D4BD-4E9C-8F49-0653A6D3DA01}" type="pres">
      <dgm:prSet presAssocID="{55C1F853-7083-45CA-A3CD-70A3ACAE95A4}" presName="sibTrans" presStyleLbl="sibTrans2D1" presStyleIdx="0" presStyleCnt="0"/>
      <dgm:spPr/>
    </dgm:pt>
    <dgm:pt modelId="{C7370B75-4E8E-46BD-B045-65FD4610AB84}" type="pres">
      <dgm:prSet presAssocID="{436AE88E-A7F4-4109-B4D3-4D24A240E9DE}" presName="compNode" presStyleCnt="0"/>
      <dgm:spPr/>
    </dgm:pt>
    <dgm:pt modelId="{A87F5459-33F5-4186-9A48-39D18A88022D}" type="pres">
      <dgm:prSet presAssocID="{436AE88E-A7F4-4109-B4D3-4D24A240E9DE}" presName="bkgdShape" presStyleLbl="node1" presStyleIdx="1" presStyleCnt="3"/>
      <dgm:spPr/>
    </dgm:pt>
    <dgm:pt modelId="{3D23F739-6E15-42C8-B94A-1AA50B94A515}" type="pres">
      <dgm:prSet presAssocID="{436AE88E-A7F4-4109-B4D3-4D24A240E9DE}" presName="nodeTx" presStyleLbl="node1" presStyleIdx="1" presStyleCnt="3">
        <dgm:presLayoutVars>
          <dgm:bulletEnabled val="1"/>
        </dgm:presLayoutVars>
      </dgm:prSet>
      <dgm:spPr/>
    </dgm:pt>
    <dgm:pt modelId="{B675CADA-FD8C-4037-BF79-0584B355674A}" type="pres">
      <dgm:prSet presAssocID="{436AE88E-A7F4-4109-B4D3-4D24A240E9DE}" presName="invisiNode" presStyleLbl="node1" presStyleIdx="1" presStyleCnt="3"/>
      <dgm:spPr/>
    </dgm:pt>
    <dgm:pt modelId="{821EE728-40E6-4456-838A-80BE70BCE414}" type="pres">
      <dgm:prSet presAssocID="{436AE88E-A7F4-4109-B4D3-4D24A240E9DE}" presName="imagNode" presStyleLbl="fgImgPlace1" presStyleIdx="1" presStyleCnt="3" custScaleX="175864" custScaleY="170500"/>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pt>
    <dgm:pt modelId="{6A0835C5-D080-4AF7-8700-A734029C37FC}" type="pres">
      <dgm:prSet presAssocID="{5E447663-A2B3-406A-84DA-3FC27233682A}" presName="sibTrans" presStyleLbl="sibTrans2D1" presStyleIdx="0" presStyleCnt="0"/>
      <dgm:spPr/>
    </dgm:pt>
    <dgm:pt modelId="{5C0F07F4-5841-4F89-9E9A-369BEAEBFFBD}" type="pres">
      <dgm:prSet presAssocID="{51CA349A-D24D-4F38-9CFC-E5C64652D520}" presName="compNode" presStyleCnt="0"/>
      <dgm:spPr/>
    </dgm:pt>
    <dgm:pt modelId="{AC317EB5-4243-41F0-81A0-2B961B41B5A8}" type="pres">
      <dgm:prSet presAssocID="{51CA349A-D24D-4F38-9CFC-E5C64652D520}" presName="bkgdShape" presStyleLbl="node1" presStyleIdx="2" presStyleCnt="3"/>
      <dgm:spPr/>
    </dgm:pt>
    <dgm:pt modelId="{928C6EEF-7838-4BAA-AD00-6818E973E6D7}" type="pres">
      <dgm:prSet presAssocID="{51CA349A-D24D-4F38-9CFC-E5C64652D520}" presName="nodeTx" presStyleLbl="node1" presStyleIdx="2" presStyleCnt="3">
        <dgm:presLayoutVars>
          <dgm:bulletEnabled val="1"/>
        </dgm:presLayoutVars>
      </dgm:prSet>
      <dgm:spPr/>
    </dgm:pt>
    <dgm:pt modelId="{3629F8A5-EC54-45F0-9D2E-C60013692C9C}" type="pres">
      <dgm:prSet presAssocID="{51CA349A-D24D-4F38-9CFC-E5C64652D520}" presName="invisiNode" presStyleLbl="node1" presStyleIdx="2" presStyleCnt="3"/>
      <dgm:spPr/>
    </dgm:pt>
    <dgm:pt modelId="{15549A89-947D-40AE-8F81-35EB983712EE}" type="pres">
      <dgm:prSet presAssocID="{51CA349A-D24D-4F38-9CFC-E5C64652D520}" presName="imagNode" presStyleLbl="fgImgPlace1" presStyleIdx="2" presStyleCnt="3" custScaleX="175864" custScaleY="170500"/>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Lst>
  <dgm:cxnLst>
    <dgm:cxn modelId="{63DBC203-81B6-42E1-A074-136DF8E2DA5A}" srcId="{1C3D8F7D-83E4-437E-8BA7-DD80F1DD14D2}" destId="{8BE72051-1BAA-4A77-BF15-B907CF46C37E}" srcOrd="0" destOrd="0" parTransId="{7F62D645-0A85-49AB-B600-EEF162492976}" sibTransId="{55C1F853-7083-45CA-A3CD-70A3ACAE95A4}"/>
    <dgm:cxn modelId="{50CF0353-0E38-4EEB-A74D-AF0F44486F93}" type="presOf" srcId="{436AE88E-A7F4-4109-B4D3-4D24A240E9DE}" destId="{3D23F739-6E15-42C8-B94A-1AA50B94A515}" srcOrd="1" destOrd="0" presId="urn:microsoft.com/office/officeart/2005/8/layout/hList7"/>
    <dgm:cxn modelId="{AD029D57-E270-462B-B822-9B689B843F53}" type="presOf" srcId="{436AE88E-A7F4-4109-B4D3-4D24A240E9DE}" destId="{A87F5459-33F5-4186-9A48-39D18A88022D}" srcOrd="0" destOrd="0" presId="urn:microsoft.com/office/officeart/2005/8/layout/hList7"/>
    <dgm:cxn modelId="{BEF94158-4EED-4CE2-AEE9-8121F69112FF}" type="presOf" srcId="{51CA349A-D24D-4F38-9CFC-E5C64652D520}" destId="{AC317EB5-4243-41F0-81A0-2B961B41B5A8}" srcOrd="0" destOrd="0" presId="urn:microsoft.com/office/officeart/2005/8/layout/hList7"/>
    <dgm:cxn modelId="{B73CD85F-231F-4459-A018-446FC98F430B}" type="presOf" srcId="{5E447663-A2B3-406A-84DA-3FC27233682A}" destId="{6A0835C5-D080-4AF7-8700-A734029C37FC}" srcOrd="0" destOrd="0" presId="urn:microsoft.com/office/officeart/2005/8/layout/hList7"/>
    <dgm:cxn modelId="{A67F0F79-7C1B-4698-9D61-AB051721185B}" type="presOf" srcId="{1C3D8F7D-83E4-437E-8BA7-DD80F1DD14D2}" destId="{9DCF9996-F91E-4F39-9395-D591CD01D006}" srcOrd="0" destOrd="0" presId="urn:microsoft.com/office/officeart/2005/8/layout/hList7"/>
    <dgm:cxn modelId="{E356F67F-793A-4ACD-9DDA-6B0AD1B8EA19}" type="presOf" srcId="{55C1F853-7083-45CA-A3CD-70A3ACAE95A4}" destId="{3A6AB2BF-D4BD-4E9C-8F49-0653A6D3DA01}" srcOrd="0" destOrd="0" presId="urn:microsoft.com/office/officeart/2005/8/layout/hList7"/>
    <dgm:cxn modelId="{44047C8A-FE62-4B6A-8190-05791A1AB3C3}" type="presOf" srcId="{8BE72051-1BAA-4A77-BF15-B907CF46C37E}" destId="{FCA560AE-BE46-4CB5-AF4E-D642F3B5325E}" srcOrd="0" destOrd="0" presId="urn:microsoft.com/office/officeart/2005/8/layout/hList7"/>
    <dgm:cxn modelId="{1EB4E0AD-FED2-4819-9A24-BF6EFFB96F03}" type="presOf" srcId="{8BE72051-1BAA-4A77-BF15-B907CF46C37E}" destId="{321F3D3D-C607-4AC4-9185-B83FC1CA4163}" srcOrd="1" destOrd="0" presId="urn:microsoft.com/office/officeart/2005/8/layout/hList7"/>
    <dgm:cxn modelId="{D6326CCF-B04B-48C7-B558-9F75FCC22F5F}" srcId="{1C3D8F7D-83E4-437E-8BA7-DD80F1DD14D2}" destId="{436AE88E-A7F4-4109-B4D3-4D24A240E9DE}" srcOrd="1" destOrd="0" parTransId="{C9292064-5423-455C-ADE9-53E793AE62ED}" sibTransId="{5E447663-A2B3-406A-84DA-3FC27233682A}"/>
    <dgm:cxn modelId="{5930F4D7-2E14-423A-819B-D5F7E6D286E1}" type="presOf" srcId="{51CA349A-D24D-4F38-9CFC-E5C64652D520}" destId="{928C6EEF-7838-4BAA-AD00-6818E973E6D7}" srcOrd="1" destOrd="0" presId="urn:microsoft.com/office/officeart/2005/8/layout/hList7"/>
    <dgm:cxn modelId="{DE691DDD-1CEC-479C-B975-46B1FD94CDCA}" srcId="{1C3D8F7D-83E4-437E-8BA7-DD80F1DD14D2}" destId="{51CA349A-D24D-4F38-9CFC-E5C64652D520}" srcOrd="2" destOrd="0" parTransId="{D334A43E-D269-4C40-91DC-E4E64E03F794}" sibTransId="{355A007D-4ED9-49C1-B00F-742DE883A4F7}"/>
    <dgm:cxn modelId="{F880219E-6AFB-4AE8-B364-0EA91362BEDD}" type="presParOf" srcId="{9DCF9996-F91E-4F39-9395-D591CD01D006}" destId="{EC622C62-B095-4E97-B3FA-A739AA7CED24}" srcOrd="0" destOrd="0" presId="urn:microsoft.com/office/officeart/2005/8/layout/hList7"/>
    <dgm:cxn modelId="{CFB2A093-B024-4EA5-853F-F5805B79FEEE}" type="presParOf" srcId="{9DCF9996-F91E-4F39-9395-D591CD01D006}" destId="{F55F99CF-53C5-487D-BA18-91F068D73836}" srcOrd="1" destOrd="0" presId="urn:microsoft.com/office/officeart/2005/8/layout/hList7"/>
    <dgm:cxn modelId="{840BBCE4-CE21-40F3-9A45-14E5C5959392}" type="presParOf" srcId="{F55F99CF-53C5-487D-BA18-91F068D73836}" destId="{22F8396C-DB46-4D8B-81A9-8BB119407365}" srcOrd="0" destOrd="0" presId="urn:microsoft.com/office/officeart/2005/8/layout/hList7"/>
    <dgm:cxn modelId="{FC74A970-F89D-4A27-AAFA-ECB8C51A1E57}" type="presParOf" srcId="{22F8396C-DB46-4D8B-81A9-8BB119407365}" destId="{FCA560AE-BE46-4CB5-AF4E-D642F3B5325E}" srcOrd="0" destOrd="0" presId="urn:microsoft.com/office/officeart/2005/8/layout/hList7"/>
    <dgm:cxn modelId="{F4BE8471-0C0B-4E8D-B486-4D66C4E94AEA}" type="presParOf" srcId="{22F8396C-DB46-4D8B-81A9-8BB119407365}" destId="{321F3D3D-C607-4AC4-9185-B83FC1CA4163}" srcOrd="1" destOrd="0" presId="urn:microsoft.com/office/officeart/2005/8/layout/hList7"/>
    <dgm:cxn modelId="{30825440-1C44-411A-B743-7562D7DEEF97}" type="presParOf" srcId="{22F8396C-DB46-4D8B-81A9-8BB119407365}" destId="{8163EB04-6CCC-4DBB-ABD0-E1F018B4FE79}" srcOrd="2" destOrd="0" presId="urn:microsoft.com/office/officeart/2005/8/layout/hList7"/>
    <dgm:cxn modelId="{0D20E69F-EDB2-4815-A8C7-3D896215820B}" type="presParOf" srcId="{22F8396C-DB46-4D8B-81A9-8BB119407365}" destId="{5D786071-24A5-4D0B-8DC9-B089513C1E32}" srcOrd="3" destOrd="0" presId="urn:microsoft.com/office/officeart/2005/8/layout/hList7"/>
    <dgm:cxn modelId="{CDE67D03-A9B3-40EB-A161-0D30A4E5D04A}" type="presParOf" srcId="{F55F99CF-53C5-487D-BA18-91F068D73836}" destId="{3A6AB2BF-D4BD-4E9C-8F49-0653A6D3DA01}" srcOrd="1" destOrd="0" presId="urn:microsoft.com/office/officeart/2005/8/layout/hList7"/>
    <dgm:cxn modelId="{D1EBA844-8609-4A1A-B3AA-63DB1D998DFC}" type="presParOf" srcId="{F55F99CF-53C5-487D-BA18-91F068D73836}" destId="{C7370B75-4E8E-46BD-B045-65FD4610AB84}" srcOrd="2" destOrd="0" presId="urn:microsoft.com/office/officeart/2005/8/layout/hList7"/>
    <dgm:cxn modelId="{F207915C-3605-4280-B0FE-82A3EC9B5E41}" type="presParOf" srcId="{C7370B75-4E8E-46BD-B045-65FD4610AB84}" destId="{A87F5459-33F5-4186-9A48-39D18A88022D}" srcOrd="0" destOrd="0" presId="urn:microsoft.com/office/officeart/2005/8/layout/hList7"/>
    <dgm:cxn modelId="{26CA4063-89D6-4D0B-AF2C-6852EECC4548}" type="presParOf" srcId="{C7370B75-4E8E-46BD-B045-65FD4610AB84}" destId="{3D23F739-6E15-42C8-B94A-1AA50B94A515}" srcOrd="1" destOrd="0" presId="urn:microsoft.com/office/officeart/2005/8/layout/hList7"/>
    <dgm:cxn modelId="{4E10CCC6-E795-4ECC-A01A-21F30ACB0F38}" type="presParOf" srcId="{C7370B75-4E8E-46BD-B045-65FD4610AB84}" destId="{B675CADA-FD8C-4037-BF79-0584B355674A}" srcOrd="2" destOrd="0" presId="urn:microsoft.com/office/officeart/2005/8/layout/hList7"/>
    <dgm:cxn modelId="{B42B94CB-A722-43C6-9F8D-A7D85E7F7799}" type="presParOf" srcId="{C7370B75-4E8E-46BD-B045-65FD4610AB84}" destId="{821EE728-40E6-4456-838A-80BE70BCE414}" srcOrd="3" destOrd="0" presId="urn:microsoft.com/office/officeart/2005/8/layout/hList7"/>
    <dgm:cxn modelId="{D9276801-FFFE-4075-BC31-B3A619E8C0A1}" type="presParOf" srcId="{F55F99CF-53C5-487D-BA18-91F068D73836}" destId="{6A0835C5-D080-4AF7-8700-A734029C37FC}" srcOrd="3" destOrd="0" presId="urn:microsoft.com/office/officeart/2005/8/layout/hList7"/>
    <dgm:cxn modelId="{8C7CF209-DD20-406F-9361-CB0204B2A274}" type="presParOf" srcId="{F55F99CF-53C5-487D-BA18-91F068D73836}" destId="{5C0F07F4-5841-4F89-9E9A-369BEAEBFFBD}" srcOrd="4" destOrd="0" presId="urn:microsoft.com/office/officeart/2005/8/layout/hList7"/>
    <dgm:cxn modelId="{BAA81BFF-2D84-4383-A3CC-816DEC96D39C}" type="presParOf" srcId="{5C0F07F4-5841-4F89-9E9A-369BEAEBFFBD}" destId="{AC317EB5-4243-41F0-81A0-2B961B41B5A8}" srcOrd="0" destOrd="0" presId="urn:microsoft.com/office/officeart/2005/8/layout/hList7"/>
    <dgm:cxn modelId="{76DA21AD-B938-4F53-A986-6488504610CD}" type="presParOf" srcId="{5C0F07F4-5841-4F89-9E9A-369BEAEBFFBD}" destId="{928C6EEF-7838-4BAA-AD00-6818E973E6D7}" srcOrd="1" destOrd="0" presId="urn:microsoft.com/office/officeart/2005/8/layout/hList7"/>
    <dgm:cxn modelId="{FCBF567E-B8A2-4586-A441-91AA48267616}" type="presParOf" srcId="{5C0F07F4-5841-4F89-9E9A-369BEAEBFFBD}" destId="{3629F8A5-EC54-45F0-9D2E-C60013692C9C}" srcOrd="2" destOrd="0" presId="urn:microsoft.com/office/officeart/2005/8/layout/hList7"/>
    <dgm:cxn modelId="{3ED73337-2CE2-4DEA-89ED-836F69446914}" type="presParOf" srcId="{5C0F07F4-5841-4F89-9E9A-369BEAEBFFBD}" destId="{15549A89-947D-40AE-8F81-35EB983712E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560AE-BE46-4CB5-AF4E-D642F3B5325E}">
      <dsp:nvSpPr>
        <dsp:cNvPr id="0" name=""/>
        <dsp:cNvSpPr/>
      </dsp:nvSpPr>
      <dsp:spPr>
        <a:xfrm>
          <a:off x="1513" y="94379"/>
          <a:ext cx="2355251" cy="328948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Individual</a:t>
          </a:r>
          <a:endParaRPr lang="en-US" sz="3200" kern="1200" dirty="0">
            <a:latin typeface="Arial" panose="020B0604020202020204" pitchFamily="34" charset="0"/>
            <a:cs typeface="Arial" panose="020B0604020202020204" pitchFamily="34" charset="0"/>
          </a:endParaRPr>
        </a:p>
      </dsp:txBody>
      <dsp:txXfrm>
        <a:off x="1513" y="1410174"/>
        <a:ext cx="2355251" cy="1315794"/>
      </dsp:txXfrm>
    </dsp:sp>
    <dsp:sp modelId="{5D786071-24A5-4D0B-8DC9-B089513C1E32}">
      <dsp:nvSpPr>
        <dsp:cNvPr id="0" name=""/>
        <dsp:cNvSpPr/>
      </dsp:nvSpPr>
      <dsp:spPr>
        <a:xfrm>
          <a:off x="215933" y="-94379"/>
          <a:ext cx="1926412" cy="186765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87F5459-33F5-4186-9A48-39D18A88022D}">
      <dsp:nvSpPr>
        <dsp:cNvPr id="0" name=""/>
        <dsp:cNvSpPr/>
      </dsp:nvSpPr>
      <dsp:spPr>
        <a:xfrm>
          <a:off x="2427422" y="94379"/>
          <a:ext cx="2355251" cy="328948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Institutional</a:t>
          </a:r>
          <a:endParaRPr lang="en-US" sz="2800" kern="1200" dirty="0">
            <a:latin typeface="Arial" panose="020B0604020202020204" pitchFamily="34" charset="0"/>
            <a:cs typeface="Arial" panose="020B0604020202020204" pitchFamily="34" charset="0"/>
          </a:endParaRPr>
        </a:p>
      </dsp:txBody>
      <dsp:txXfrm>
        <a:off x="2427422" y="1410174"/>
        <a:ext cx="2355251" cy="1315794"/>
      </dsp:txXfrm>
    </dsp:sp>
    <dsp:sp modelId="{821EE728-40E6-4456-838A-80BE70BCE414}">
      <dsp:nvSpPr>
        <dsp:cNvPr id="0" name=""/>
        <dsp:cNvSpPr/>
      </dsp:nvSpPr>
      <dsp:spPr>
        <a:xfrm>
          <a:off x="2641842" y="-94379"/>
          <a:ext cx="1926412" cy="186765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C317EB5-4243-41F0-81A0-2B961B41B5A8}">
      <dsp:nvSpPr>
        <dsp:cNvPr id="0" name=""/>
        <dsp:cNvSpPr/>
      </dsp:nvSpPr>
      <dsp:spPr>
        <a:xfrm>
          <a:off x="4853331" y="94379"/>
          <a:ext cx="2355251" cy="328948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b="0"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Organisational</a:t>
          </a:r>
        </a:p>
      </dsp:txBody>
      <dsp:txXfrm>
        <a:off x="4853331" y="1410174"/>
        <a:ext cx="2355251" cy="1315794"/>
      </dsp:txXfrm>
    </dsp:sp>
    <dsp:sp modelId="{15549A89-947D-40AE-8F81-35EB983712EE}">
      <dsp:nvSpPr>
        <dsp:cNvPr id="0" name=""/>
        <dsp:cNvSpPr/>
      </dsp:nvSpPr>
      <dsp:spPr>
        <a:xfrm>
          <a:off x="5067751" y="-94379"/>
          <a:ext cx="1926412" cy="186765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C622C62-B095-4E97-B3FA-A739AA7CED24}">
      <dsp:nvSpPr>
        <dsp:cNvPr id="0" name=""/>
        <dsp:cNvSpPr/>
      </dsp:nvSpPr>
      <dsp:spPr>
        <a:xfrm>
          <a:off x="255701" y="2796063"/>
          <a:ext cx="6633289" cy="493423"/>
        </a:xfrm>
        <a:prstGeom prst="leftRightArrow">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437AE-036C-BA4F-B773-1589B6E7A3F8}" type="datetimeFigureOut">
              <a:rPr lang="en-US" smtClean="0"/>
              <a:t>7/8/20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7911D1-09A7-4A4B-9A5D-2D8D9699628A}" type="slidenum">
              <a:rPr lang="en-US" smtClean="0"/>
              <a:t>‹#›</a:t>
            </a:fld>
            <a:endParaRPr lang="en-US" dirty="0"/>
          </a:p>
        </p:txBody>
      </p:sp>
    </p:spTree>
    <p:extLst>
      <p:ext uri="{BB962C8B-B14F-4D97-AF65-F5344CB8AC3E}">
        <p14:creationId xmlns:p14="http://schemas.microsoft.com/office/powerpoint/2010/main" val="352034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52F65F9D-A52C-4AC7-B1BA-F2C46E97DD92}" type="slidenum">
              <a:rPr lang="en-SG" smtClean="0"/>
              <a:t>13</a:t>
            </a:fld>
            <a:endParaRPr lang="en-SG" dirty="0"/>
          </a:p>
        </p:txBody>
      </p:sp>
    </p:spTree>
    <p:extLst>
      <p:ext uri="{BB962C8B-B14F-4D97-AF65-F5344CB8AC3E}">
        <p14:creationId xmlns:p14="http://schemas.microsoft.com/office/powerpoint/2010/main" val="1563223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We also</a:t>
            </a:r>
            <a:r>
              <a:rPr lang="en-SG" baseline="0" dirty="0"/>
              <a:t> used the concept of psychological capital a lot in our products. This was shown earlier in our HERO guides for staff and leaders. Over here, we tried to foster positivity and hope within SPS showing how staff have built their inner HERO during these times. [CLICK]. While doing so, we collaborated closely with our Corporate Comms, HR, and Ops Divisions.</a:t>
            </a:r>
            <a:endParaRPr lang="en-SG" dirty="0"/>
          </a:p>
        </p:txBody>
      </p:sp>
      <p:sp>
        <p:nvSpPr>
          <p:cNvPr id="4" name="Slide Number Placeholder 3"/>
          <p:cNvSpPr>
            <a:spLocks noGrp="1"/>
          </p:cNvSpPr>
          <p:nvPr>
            <p:ph type="sldNum" sz="quarter" idx="10"/>
          </p:nvPr>
        </p:nvSpPr>
        <p:spPr/>
        <p:txBody>
          <a:bodyPr/>
          <a:lstStyle/>
          <a:p>
            <a:fld id="{0FF3ACC7-0A59-47AE-BD7F-03E20F0F8BBE}" type="slidenum">
              <a:rPr lang="en-SG" smtClean="0"/>
              <a:t>26</a:t>
            </a:fld>
            <a:endParaRPr lang="en-SG" dirty="0"/>
          </a:p>
        </p:txBody>
      </p:sp>
    </p:spTree>
    <p:extLst>
      <p:ext uri="{BB962C8B-B14F-4D97-AF65-F5344CB8AC3E}">
        <p14:creationId xmlns:p14="http://schemas.microsoft.com/office/powerpoint/2010/main" val="2172070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0FF3ACC7-0A59-47AE-BD7F-03E20F0F8BBE}" type="slidenum">
              <a:rPr lang="en-SG" smtClean="0"/>
              <a:t>28</a:t>
            </a:fld>
            <a:endParaRPr lang="en-SG" dirty="0"/>
          </a:p>
        </p:txBody>
      </p:sp>
    </p:spTree>
    <p:extLst>
      <p:ext uri="{BB962C8B-B14F-4D97-AF65-F5344CB8AC3E}">
        <p14:creationId xmlns:p14="http://schemas.microsoft.com/office/powerpoint/2010/main" val="2169904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5AA492-9FAD-45F7-B11A-601BA12DDE35}" type="slidenum">
              <a:rPr lang="en-GB" smtClean="0"/>
              <a:t>31</a:t>
            </a:fld>
            <a:endParaRPr lang="en-GB" dirty="0"/>
          </a:p>
        </p:txBody>
      </p:sp>
    </p:spTree>
    <p:extLst>
      <p:ext uri="{BB962C8B-B14F-4D97-AF65-F5344CB8AC3E}">
        <p14:creationId xmlns:p14="http://schemas.microsoft.com/office/powerpoint/2010/main" val="3628492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5AA492-9FAD-45F7-B11A-601BA12DDE35}" type="slidenum">
              <a:rPr lang="en-GB" smtClean="0"/>
              <a:t>32</a:t>
            </a:fld>
            <a:endParaRPr lang="en-GB" dirty="0"/>
          </a:p>
        </p:txBody>
      </p:sp>
    </p:spTree>
    <p:extLst>
      <p:ext uri="{BB962C8B-B14F-4D97-AF65-F5344CB8AC3E}">
        <p14:creationId xmlns:p14="http://schemas.microsoft.com/office/powerpoint/2010/main" val="332628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52F65F9D-A52C-4AC7-B1BA-F2C46E97DD92}" type="slidenum">
              <a:rPr lang="en-SG" smtClean="0"/>
              <a:t>14</a:t>
            </a:fld>
            <a:endParaRPr lang="en-SG" dirty="0"/>
          </a:p>
        </p:txBody>
      </p:sp>
    </p:spTree>
    <p:extLst>
      <p:ext uri="{BB962C8B-B14F-4D97-AF65-F5344CB8AC3E}">
        <p14:creationId xmlns:p14="http://schemas.microsoft.com/office/powerpoint/2010/main" val="3913653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52F65F9D-A52C-4AC7-B1BA-F2C46E97DD92}" type="slidenum">
              <a:rPr lang="en-SG" smtClean="0"/>
              <a:t>15</a:t>
            </a:fld>
            <a:endParaRPr lang="en-SG" dirty="0"/>
          </a:p>
        </p:txBody>
      </p:sp>
    </p:spTree>
    <p:extLst>
      <p:ext uri="{BB962C8B-B14F-4D97-AF65-F5344CB8AC3E}">
        <p14:creationId xmlns:p14="http://schemas.microsoft.com/office/powerpoint/2010/main" val="3175014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As we all know, COVID-19 clearly affects</a:t>
            </a:r>
            <a:r>
              <a:rPr lang="en-SG" baseline="0" dirty="0"/>
              <a:t> </a:t>
            </a:r>
            <a:r>
              <a:rPr lang="en-SG" dirty="0"/>
              <a:t>our physical and mental well-being. Those in frontline</a:t>
            </a:r>
            <a:r>
              <a:rPr lang="en-SG" baseline="0" dirty="0"/>
              <a:t> roles are exposed to great risk and can be more susceptible to negative mental health outcomes. Also, the changing demands of work (e.g., working from home, juggling multiple roles at home) can be destabilising. </a:t>
            </a:r>
          </a:p>
          <a:p>
            <a:endParaRPr lang="en-SG" dirty="0"/>
          </a:p>
          <a:p>
            <a:endParaRPr lang="en-SG" baseline="0" dirty="0"/>
          </a:p>
          <a:p>
            <a:r>
              <a:rPr lang="en-SG" baseline="0" dirty="0"/>
              <a:t>To help SPS staff, we adopted a three-pronged approach, geared towards strengthening staff’s psychological well-being through the individual, institutional, and organisational levels [CLICK]. These should ideally build upon current resources that staff have [CLICK].</a:t>
            </a:r>
            <a:endParaRPr lang="en-SG" dirty="0"/>
          </a:p>
          <a:p>
            <a:endParaRPr lang="en-SG" dirty="0"/>
          </a:p>
        </p:txBody>
      </p:sp>
      <p:sp>
        <p:nvSpPr>
          <p:cNvPr id="4" name="Slide Number Placeholder 3"/>
          <p:cNvSpPr>
            <a:spLocks noGrp="1"/>
          </p:cNvSpPr>
          <p:nvPr>
            <p:ph type="sldNum" sz="quarter" idx="10"/>
          </p:nvPr>
        </p:nvSpPr>
        <p:spPr/>
        <p:txBody>
          <a:bodyPr/>
          <a:lstStyle/>
          <a:p>
            <a:fld id="{52F65F9D-A52C-4AC7-B1BA-F2C46E97DD92}" type="slidenum">
              <a:rPr lang="en-SG" smtClean="0"/>
              <a:t>20</a:t>
            </a:fld>
            <a:endParaRPr lang="en-SG" dirty="0"/>
          </a:p>
        </p:txBody>
      </p:sp>
    </p:spTree>
    <p:extLst>
      <p:ext uri="{BB962C8B-B14F-4D97-AF65-F5344CB8AC3E}">
        <p14:creationId xmlns:p14="http://schemas.microsoft.com/office/powerpoint/2010/main" val="336049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As we all know, COVID-19 clearly affects</a:t>
            </a:r>
            <a:r>
              <a:rPr lang="en-SG" baseline="0" dirty="0"/>
              <a:t> </a:t>
            </a:r>
            <a:r>
              <a:rPr lang="en-SG" dirty="0"/>
              <a:t>our physical and mental well-being. Those in frontline</a:t>
            </a:r>
            <a:r>
              <a:rPr lang="en-SG" baseline="0" dirty="0"/>
              <a:t> roles are exposed to great risk and can be more susceptible to negative mental health outcomes. Also, the changing demands of work (e.g., working from home, juggling multiple roles at home) can be destabilising. </a:t>
            </a:r>
          </a:p>
          <a:p>
            <a:endParaRPr lang="en-SG" dirty="0"/>
          </a:p>
          <a:p>
            <a:endParaRPr lang="en-SG" baseline="0" dirty="0"/>
          </a:p>
          <a:p>
            <a:r>
              <a:rPr lang="en-SG" baseline="0" dirty="0"/>
              <a:t>To help SPS staff, we adopted a three-pronged approach, geared towards strengthening staff’s psychological well-being through the individual, institutional, and organisational levels [CLICK]. These should ideally build upon current resources that staff have [CLICK].</a:t>
            </a:r>
            <a:endParaRPr lang="en-SG" dirty="0"/>
          </a:p>
          <a:p>
            <a:endParaRPr lang="en-SG" dirty="0"/>
          </a:p>
        </p:txBody>
      </p:sp>
      <p:sp>
        <p:nvSpPr>
          <p:cNvPr id="4" name="Slide Number Placeholder 3"/>
          <p:cNvSpPr>
            <a:spLocks noGrp="1"/>
          </p:cNvSpPr>
          <p:nvPr>
            <p:ph type="sldNum" sz="quarter" idx="10"/>
          </p:nvPr>
        </p:nvSpPr>
        <p:spPr/>
        <p:txBody>
          <a:bodyPr/>
          <a:lstStyle/>
          <a:p>
            <a:fld id="{52F65F9D-A52C-4AC7-B1BA-F2C46E97DD92}" type="slidenum">
              <a:rPr lang="en-SG" smtClean="0"/>
              <a:t>21</a:t>
            </a:fld>
            <a:endParaRPr lang="en-SG" dirty="0"/>
          </a:p>
        </p:txBody>
      </p:sp>
    </p:spTree>
    <p:extLst>
      <p:ext uri="{BB962C8B-B14F-4D97-AF65-F5344CB8AC3E}">
        <p14:creationId xmlns:p14="http://schemas.microsoft.com/office/powerpoint/2010/main" val="319399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52F65F9D-A52C-4AC7-B1BA-F2C46E97DD92}" type="slidenum">
              <a:rPr lang="en-SG" smtClean="0"/>
              <a:t>22</a:t>
            </a:fld>
            <a:endParaRPr lang="en-SG" dirty="0"/>
          </a:p>
        </p:txBody>
      </p:sp>
    </p:spTree>
    <p:extLst>
      <p:ext uri="{BB962C8B-B14F-4D97-AF65-F5344CB8AC3E}">
        <p14:creationId xmlns:p14="http://schemas.microsoft.com/office/powerpoint/2010/main" val="378356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aseline="0" dirty="0"/>
              <a:t>We also developed various guides for staff, and these will be made available for download later. These guides correspond with various stages of the COVID-19 pandemic, from learning how to survive and manage it (in the earlier stages) [CLICK], to building our own inner HEROes (as we progress over time) [CLICK], and thriving in the present (as the nation and world navigates a new normal situation [CLICK]. </a:t>
            </a:r>
            <a:endParaRPr lang="en-SG" dirty="0"/>
          </a:p>
        </p:txBody>
      </p:sp>
      <p:sp>
        <p:nvSpPr>
          <p:cNvPr id="4" name="Slide Number Placeholder 3"/>
          <p:cNvSpPr>
            <a:spLocks noGrp="1"/>
          </p:cNvSpPr>
          <p:nvPr>
            <p:ph type="sldNum" sz="quarter" idx="10"/>
          </p:nvPr>
        </p:nvSpPr>
        <p:spPr/>
        <p:txBody>
          <a:bodyPr/>
          <a:lstStyle/>
          <a:p>
            <a:fld id="{0FF3ACC7-0A59-47AE-BD7F-03E20F0F8BBE}" type="slidenum">
              <a:rPr lang="en-SG" smtClean="0"/>
              <a:t>23</a:t>
            </a:fld>
            <a:endParaRPr lang="en-SG" dirty="0"/>
          </a:p>
        </p:txBody>
      </p:sp>
    </p:spTree>
    <p:extLst>
      <p:ext uri="{BB962C8B-B14F-4D97-AF65-F5344CB8AC3E}">
        <p14:creationId xmlns:p14="http://schemas.microsoft.com/office/powerpoint/2010/main" val="2674772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aseline="0" dirty="0"/>
              <a:t>For leaders, we created a guide which acknowledged the unique stressors they would face as well as how they can enhance hope, efficacy, resilience, and optimism in their staff through effective leadership behaviours [CLICK]. </a:t>
            </a:r>
            <a:endParaRPr lang="en-SG" dirty="0"/>
          </a:p>
          <a:p>
            <a:endParaRPr lang="en-SG" dirty="0"/>
          </a:p>
          <a:p>
            <a:endParaRPr lang="en-SG" dirty="0"/>
          </a:p>
        </p:txBody>
      </p:sp>
      <p:sp>
        <p:nvSpPr>
          <p:cNvPr id="4" name="Slide Number Placeholder 3"/>
          <p:cNvSpPr>
            <a:spLocks noGrp="1"/>
          </p:cNvSpPr>
          <p:nvPr>
            <p:ph type="sldNum" sz="quarter" idx="10"/>
          </p:nvPr>
        </p:nvSpPr>
        <p:spPr/>
        <p:txBody>
          <a:bodyPr/>
          <a:lstStyle/>
          <a:p>
            <a:fld id="{52F65F9D-A52C-4AC7-B1BA-F2C46E97DD92}" type="slidenum">
              <a:rPr lang="en-SG" smtClean="0"/>
              <a:t>24</a:t>
            </a:fld>
            <a:endParaRPr lang="en-SG" dirty="0"/>
          </a:p>
        </p:txBody>
      </p:sp>
    </p:spTree>
    <p:extLst>
      <p:ext uri="{BB962C8B-B14F-4D97-AF65-F5344CB8AC3E}">
        <p14:creationId xmlns:p14="http://schemas.microsoft.com/office/powerpoint/2010/main" val="797142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We created</a:t>
            </a:r>
            <a:r>
              <a:rPr lang="en-SG" baseline="0" dirty="0"/>
              <a:t> a Wall of Appreciation, and online platform where positive messages were collected from staff to staff. These messages were compiled and disseminated via staff broadcasts, videos, and posters around the workplace [CLICK]</a:t>
            </a:r>
            <a:endParaRPr lang="en-SG" dirty="0"/>
          </a:p>
        </p:txBody>
      </p:sp>
      <p:sp>
        <p:nvSpPr>
          <p:cNvPr id="4" name="Slide Number Placeholder 3"/>
          <p:cNvSpPr>
            <a:spLocks noGrp="1"/>
          </p:cNvSpPr>
          <p:nvPr>
            <p:ph type="sldNum" sz="quarter" idx="10"/>
          </p:nvPr>
        </p:nvSpPr>
        <p:spPr/>
        <p:txBody>
          <a:bodyPr/>
          <a:lstStyle/>
          <a:p>
            <a:fld id="{52F65F9D-A52C-4AC7-B1BA-F2C46E97DD92}" type="slidenum">
              <a:rPr lang="en-SG" smtClean="0"/>
              <a:t>25</a:t>
            </a:fld>
            <a:endParaRPr lang="en-SG" dirty="0"/>
          </a:p>
        </p:txBody>
      </p:sp>
    </p:spTree>
    <p:extLst>
      <p:ext uri="{BB962C8B-B14F-4D97-AF65-F5344CB8AC3E}">
        <p14:creationId xmlns:p14="http://schemas.microsoft.com/office/powerpoint/2010/main" val="1572291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32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90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905744"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675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2120900"/>
            <a:ext cx="3479802"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6958" y="2120900"/>
            <a:ext cx="3479802"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815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991392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18000"/>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420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2.wmf"/><Relationship Id="rId4" Type="http://schemas.openxmlformats.org/officeDocument/2006/relationships/oleObject" Target="../embeddings/oleObject1.bin"/><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adults.ccinform.co.uk/practice-guidance/creating-online-reflective-spaces-during-lockdown-quick-guid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www.icpa.org/" TargetMode="External"/><Relationship Id="rId3" Type="http://schemas.openxmlformats.org/officeDocument/2006/relationships/hyperlink" Target="mailto:info@penalreformsolutions.com" TargetMode="External"/><Relationship Id="rId7" Type="http://schemas.openxmlformats.org/officeDocument/2006/relationships/hyperlink" Target="http://www.myiacfp.org/" TargetMode="External"/><Relationship Id="rId2" Type="http://schemas.openxmlformats.org/officeDocument/2006/relationships/hyperlink" Target="mailto:Gabriel_ONG@pris.gov.sg" TargetMode="External"/><Relationship Id="rId1" Type="http://schemas.openxmlformats.org/officeDocument/2006/relationships/slideLayout" Target="../slideLayouts/slideLayout3.xml"/><Relationship Id="rId6" Type="http://schemas.openxmlformats.org/officeDocument/2006/relationships/hyperlink" Target="mailto:executivedirectoriacfp@gmail.com" TargetMode="External"/><Relationship Id="rId5" Type="http://schemas.openxmlformats.org/officeDocument/2006/relationships/hyperlink" Target="mailto:fporporino@rogers.com" TargetMode="External"/><Relationship Id="rId4" Type="http://schemas.openxmlformats.org/officeDocument/2006/relationships/hyperlink" Target="mailto:Jake.phillips@shu.ac.uk" TargetMode="External"/><Relationship Id="rId9" Type="http://schemas.openxmlformats.org/officeDocument/2006/relationships/image" Target="../media/image51.emf"/></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0" y="1501217"/>
            <a:ext cx="8982075" cy="830997"/>
          </a:xfrm>
          <a:prstGeom prst="rect">
            <a:avLst/>
          </a:prstGeom>
          <a:noFill/>
        </p:spPr>
        <p:txBody>
          <a:bodyPr wrap="square" rtlCol="0">
            <a:spAutoFit/>
          </a:bodyPr>
          <a:lstStyle/>
          <a:p>
            <a:pPr algn="ctr"/>
            <a:r>
              <a:rPr lang="en-US" sz="2400" b="1" dirty="0"/>
              <a:t>Staff Well-Being and Resilience in Correctional Environments- During and After a Pandemic</a:t>
            </a:r>
          </a:p>
        </p:txBody>
      </p:sp>
      <p:graphicFrame>
        <p:nvGraphicFramePr>
          <p:cNvPr id="4" name="Table 3"/>
          <p:cNvGraphicFramePr>
            <a:graphicFrameLocks noGrp="1"/>
          </p:cNvGraphicFramePr>
          <p:nvPr>
            <p:extLst>
              <p:ext uri="{D42A27DB-BD31-4B8C-83A1-F6EECF244321}">
                <p14:modId xmlns:p14="http://schemas.microsoft.com/office/powerpoint/2010/main" val="2968494743"/>
              </p:ext>
            </p:extLst>
          </p:nvPr>
        </p:nvGraphicFramePr>
        <p:xfrm>
          <a:off x="400594" y="4087665"/>
          <a:ext cx="8543108" cy="990600"/>
        </p:xfrm>
        <a:graphic>
          <a:graphicData uri="http://schemas.openxmlformats.org/drawingml/2006/table">
            <a:tbl>
              <a:tblPr firstRow="1" bandRow="1">
                <a:tableStyleId>{5C22544A-7EE6-4342-B048-85BDC9FD1C3A}</a:tableStyleId>
              </a:tblPr>
              <a:tblGrid>
                <a:gridCol w="2135777">
                  <a:extLst>
                    <a:ext uri="{9D8B030D-6E8A-4147-A177-3AD203B41FA5}">
                      <a16:colId xmlns:a16="http://schemas.microsoft.com/office/drawing/2014/main" val="2652327643"/>
                    </a:ext>
                  </a:extLst>
                </a:gridCol>
                <a:gridCol w="2135777">
                  <a:extLst>
                    <a:ext uri="{9D8B030D-6E8A-4147-A177-3AD203B41FA5}">
                      <a16:colId xmlns:a16="http://schemas.microsoft.com/office/drawing/2014/main" val="479967151"/>
                    </a:ext>
                  </a:extLst>
                </a:gridCol>
                <a:gridCol w="2135777">
                  <a:extLst>
                    <a:ext uri="{9D8B030D-6E8A-4147-A177-3AD203B41FA5}">
                      <a16:colId xmlns:a16="http://schemas.microsoft.com/office/drawing/2014/main" val="2810229183"/>
                    </a:ext>
                  </a:extLst>
                </a:gridCol>
                <a:gridCol w="2135777">
                  <a:extLst>
                    <a:ext uri="{9D8B030D-6E8A-4147-A177-3AD203B41FA5}">
                      <a16:colId xmlns:a16="http://schemas.microsoft.com/office/drawing/2014/main" val="669704050"/>
                    </a:ext>
                  </a:extLst>
                </a:gridCol>
              </a:tblGrid>
              <a:tr h="370840">
                <a:tc>
                  <a:txBody>
                    <a:bodyPr/>
                    <a:lstStyle/>
                    <a:p>
                      <a:pPr algn="ctr"/>
                      <a:r>
                        <a:rPr lang="en-US" sz="1500" dirty="0">
                          <a:solidFill>
                            <a:schemeClr val="tx1"/>
                          </a:solidFill>
                        </a:rPr>
                        <a:t>Robin</a:t>
                      </a:r>
                      <a:r>
                        <a:rPr lang="en-US" sz="1500" baseline="0" dirty="0">
                          <a:solidFill>
                            <a:schemeClr val="tx1"/>
                          </a:solidFill>
                        </a:rPr>
                        <a:t> Belcher-</a:t>
                      </a:r>
                      <a:r>
                        <a:rPr lang="en-US" sz="1500" dirty="0" err="1">
                          <a:solidFill>
                            <a:schemeClr val="tx1"/>
                          </a:solidFill>
                        </a:rPr>
                        <a:t>Timme</a:t>
                      </a:r>
                      <a:r>
                        <a:rPr lang="en-US" sz="1500" dirty="0">
                          <a:solidFill>
                            <a:schemeClr val="tx1"/>
                          </a:solidFill>
                        </a:rPr>
                        <a:t>, </a:t>
                      </a:r>
                      <a:r>
                        <a:rPr lang="en-US" sz="1000" dirty="0" err="1">
                          <a:solidFill>
                            <a:schemeClr val="tx1"/>
                          </a:solidFill>
                        </a:rPr>
                        <a:t>Psy.D</a:t>
                      </a:r>
                      <a:r>
                        <a:rPr lang="en-US" sz="1000" dirty="0">
                          <a:solidFill>
                            <a:schemeClr val="tx1"/>
                          </a:solidFill>
                        </a:rPr>
                        <a:t>, ABPP, CCHP-HM</a:t>
                      </a:r>
                    </a:p>
                    <a:p>
                      <a:pPr algn="ctr"/>
                      <a:r>
                        <a:rPr lang="en-US" sz="1100" b="0" baseline="0" dirty="0">
                          <a:solidFill>
                            <a:schemeClr val="tx1"/>
                          </a:solidFill>
                        </a:rPr>
                        <a:t>Vice President &amp; Senior Consultant</a:t>
                      </a:r>
                    </a:p>
                    <a:p>
                      <a:pPr algn="ctr"/>
                      <a:r>
                        <a:rPr lang="en-US" sz="1100" b="0" baseline="0" dirty="0">
                          <a:solidFill>
                            <a:schemeClr val="tx1"/>
                          </a:solidFill>
                        </a:rPr>
                        <a:t>Falcon Inc., USA</a:t>
                      </a:r>
                      <a:endParaRPr lang="en-GB" sz="1100" b="0" dirty="0">
                        <a:solidFill>
                          <a:schemeClr val="tx1"/>
                        </a:solidFill>
                      </a:endParaRPr>
                    </a:p>
                  </a:txBody>
                  <a:tcPr anchor="ctr">
                    <a:noFill/>
                  </a:tcPr>
                </a:tc>
                <a:tc>
                  <a:txBody>
                    <a:bodyPr/>
                    <a:lstStyle/>
                    <a:p>
                      <a:pPr algn="ctr"/>
                      <a:r>
                        <a:rPr lang="en-US" sz="1500">
                          <a:solidFill>
                            <a:schemeClr val="tx1"/>
                          </a:solidFill>
                        </a:rPr>
                        <a:t>Dr Gabriel Ong</a:t>
                      </a:r>
                    </a:p>
                    <a:p>
                      <a:pPr algn="ctr"/>
                      <a:r>
                        <a:rPr lang="en-US" sz="1100" b="0" baseline="0">
                          <a:solidFill>
                            <a:schemeClr val="tx1"/>
                          </a:solidFill>
                        </a:rPr>
                        <a:t>Principal Psychologist &amp; Deputy Director of PCRD</a:t>
                      </a:r>
                    </a:p>
                    <a:p>
                      <a:pPr algn="ctr"/>
                      <a:r>
                        <a:rPr lang="en-US" sz="1100" b="0" baseline="0">
                          <a:solidFill>
                            <a:schemeClr val="tx1"/>
                          </a:solidFill>
                        </a:rPr>
                        <a:t>Singapore Prison Service</a:t>
                      </a:r>
                    </a:p>
                    <a:p>
                      <a:pPr algn="ctr"/>
                      <a:endParaRPr lang="en-GB" sz="1100" b="0">
                        <a:solidFill>
                          <a:schemeClr val="tx1"/>
                        </a:solidFill>
                      </a:endParaRPr>
                    </a:p>
                  </a:txBody>
                  <a:tcPr anchor="ctr">
                    <a:noFill/>
                  </a:tcPr>
                </a:tc>
                <a:tc>
                  <a:txBody>
                    <a:bodyPr/>
                    <a:lstStyle/>
                    <a:p>
                      <a:pPr algn="ctr"/>
                      <a:r>
                        <a:rPr lang="en-US" sz="1500">
                          <a:solidFill>
                            <a:schemeClr val="tx1"/>
                          </a:solidFill>
                        </a:rPr>
                        <a:t>Dr</a:t>
                      </a:r>
                      <a:r>
                        <a:rPr lang="en-US" sz="1500" baseline="0">
                          <a:solidFill>
                            <a:schemeClr val="tx1"/>
                          </a:solidFill>
                        </a:rPr>
                        <a:t> Sarah Lewis</a:t>
                      </a:r>
                    </a:p>
                    <a:p>
                      <a:pPr algn="ctr"/>
                      <a:r>
                        <a:rPr lang="en-US" sz="1100" b="0" baseline="0">
                          <a:solidFill>
                            <a:schemeClr val="tx1"/>
                          </a:solidFill>
                        </a:rPr>
                        <a:t>Director</a:t>
                      </a:r>
                    </a:p>
                    <a:p>
                      <a:pPr algn="ctr"/>
                      <a:r>
                        <a:rPr lang="en-US" sz="1100" b="0" baseline="0">
                          <a:solidFill>
                            <a:schemeClr val="tx1"/>
                          </a:solidFill>
                        </a:rPr>
                        <a:t>Penal Reform Solutions</a:t>
                      </a:r>
                    </a:p>
                    <a:p>
                      <a:pPr algn="ctr"/>
                      <a:r>
                        <a:rPr lang="en-US" sz="1100" b="0" baseline="0">
                          <a:solidFill>
                            <a:schemeClr val="tx1"/>
                          </a:solidFill>
                        </a:rPr>
                        <a:t>United Kingdom</a:t>
                      </a:r>
                    </a:p>
                    <a:p>
                      <a:pPr algn="ctr"/>
                      <a:endParaRPr lang="en-GB" sz="1100" b="0">
                        <a:solidFill>
                          <a:schemeClr val="tx1"/>
                        </a:solidFill>
                      </a:endParaRPr>
                    </a:p>
                  </a:txBody>
                  <a:tcPr anchor="ctr">
                    <a:noFill/>
                  </a:tcPr>
                </a:tc>
                <a:tc>
                  <a:txBody>
                    <a:bodyPr/>
                    <a:lstStyle/>
                    <a:p>
                      <a:pPr algn="ctr"/>
                      <a:r>
                        <a:rPr lang="en-US" sz="1500">
                          <a:solidFill>
                            <a:schemeClr val="tx1"/>
                          </a:solidFill>
                        </a:rPr>
                        <a:t>Dr Jake Phillips</a:t>
                      </a:r>
                    </a:p>
                    <a:p>
                      <a:pPr algn="ctr"/>
                      <a:r>
                        <a:rPr lang="en-US" sz="1100" b="0">
                          <a:solidFill>
                            <a:schemeClr val="tx1"/>
                          </a:solidFill>
                        </a:rPr>
                        <a:t>Reader</a:t>
                      </a:r>
                      <a:r>
                        <a:rPr lang="en-US" sz="1100" b="0" baseline="0">
                          <a:solidFill>
                            <a:schemeClr val="tx1"/>
                          </a:solidFill>
                        </a:rPr>
                        <a:t> in Criminology</a:t>
                      </a:r>
                      <a:endParaRPr lang="en-US" sz="1100" b="0">
                        <a:solidFill>
                          <a:schemeClr val="tx1"/>
                        </a:solidFill>
                      </a:endParaRPr>
                    </a:p>
                    <a:p>
                      <a:pPr algn="ctr"/>
                      <a:r>
                        <a:rPr lang="en-US" sz="1100" b="0">
                          <a:solidFill>
                            <a:schemeClr val="tx1"/>
                          </a:solidFill>
                        </a:rPr>
                        <a:t>Sheffield</a:t>
                      </a:r>
                      <a:r>
                        <a:rPr lang="en-US" sz="1100" b="0" baseline="0">
                          <a:solidFill>
                            <a:schemeClr val="tx1"/>
                          </a:solidFill>
                        </a:rPr>
                        <a:t> Hallam University</a:t>
                      </a:r>
                      <a:endParaRPr lang="en-US" sz="1100" b="0">
                        <a:solidFill>
                          <a:schemeClr val="tx1"/>
                        </a:solidFill>
                      </a:endParaRPr>
                    </a:p>
                    <a:p>
                      <a:pPr algn="ctr"/>
                      <a:r>
                        <a:rPr lang="en-US" sz="1100" b="0">
                          <a:solidFill>
                            <a:schemeClr val="tx1"/>
                          </a:solidFill>
                        </a:rPr>
                        <a:t>United</a:t>
                      </a:r>
                      <a:r>
                        <a:rPr lang="en-US" sz="1100" b="0" baseline="0">
                          <a:solidFill>
                            <a:schemeClr val="tx1"/>
                          </a:solidFill>
                        </a:rPr>
                        <a:t> Kingdom</a:t>
                      </a:r>
                    </a:p>
                    <a:p>
                      <a:pPr algn="ctr"/>
                      <a:endParaRPr lang="en-GB" sz="1100" b="0">
                        <a:solidFill>
                          <a:schemeClr val="tx1"/>
                        </a:solidFill>
                      </a:endParaRPr>
                    </a:p>
                  </a:txBody>
                  <a:tcPr anchor="ctr">
                    <a:noFill/>
                  </a:tcPr>
                </a:tc>
                <a:extLst>
                  <a:ext uri="{0D108BD9-81ED-4DB2-BD59-A6C34878D82A}">
                    <a16:rowId xmlns:a16="http://schemas.microsoft.com/office/drawing/2014/main" val="382537529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64582657"/>
              </p:ext>
            </p:extLst>
          </p:nvPr>
        </p:nvGraphicFramePr>
        <p:xfrm>
          <a:off x="400594" y="5188226"/>
          <a:ext cx="8543108" cy="851428"/>
        </p:xfrm>
        <a:graphic>
          <a:graphicData uri="http://schemas.openxmlformats.org/drawingml/2006/table">
            <a:tbl>
              <a:tblPr firstRow="1" bandRow="1">
                <a:tableStyleId>{5C22544A-7EE6-4342-B048-85BDC9FD1C3A}</a:tableStyleId>
              </a:tblPr>
              <a:tblGrid>
                <a:gridCol w="8543108">
                  <a:extLst>
                    <a:ext uri="{9D8B030D-6E8A-4147-A177-3AD203B41FA5}">
                      <a16:colId xmlns:a16="http://schemas.microsoft.com/office/drawing/2014/main" val="1853412329"/>
                    </a:ext>
                  </a:extLst>
                </a:gridCol>
              </a:tblGrid>
              <a:tr h="425714">
                <a:tc>
                  <a:txBody>
                    <a:bodyPr/>
                    <a:lstStyle/>
                    <a:p>
                      <a:pPr algn="ctr"/>
                      <a:r>
                        <a:rPr lang="en-US" sz="1400">
                          <a:solidFill>
                            <a:schemeClr val="tx1"/>
                          </a:solidFill>
                        </a:rPr>
                        <a:t>Introduction:</a:t>
                      </a:r>
                      <a:r>
                        <a:rPr lang="en-US" sz="1400" baseline="0">
                          <a:solidFill>
                            <a:schemeClr val="tx1"/>
                          </a:solidFill>
                        </a:rPr>
                        <a:t> Dr Frank Porporino, IACFP President, Chair of ICPA Research &amp; Development Network Group</a:t>
                      </a:r>
                      <a:endParaRPr lang="en-GB" sz="1400">
                        <a:solidFill>
                          <a:schemeClr val="tx1"/>
                        </a:solidFill>
                      </a:endParaRPr>
                    </a:p>
                  </a:txBody>
                  <a:tcPr anchor="ctr">
                    <a:noFill/>
                  </a:tcPr>
                </a:tc>
                <a:extLst>
                  <a:ext uri="{0D108BD9-81ED-4DB2-BD59-A6C34878D82A}">
                    <a16:rowId xmlns:a16="http://schemas.microsoft.com/office/drawing/2014/main" val="1677795055"/>
                  </a:ext>
                </a:extLst>
              </a:tr>
              <a:tr h="425714">
                <a:tc>
                  <a:txBody>
                    <a:bodyPr/>
                    <a:lstStyle/>
                    <a:p>
                      <a:pPr algn="ctr"/>
                      <a:r>
                        <a:rPr lang="en-US" sz="1400"/>
                        <a:t>Facilitated by Cherie Townsend, Executive Director IACFP</a:t>
                      </a:r>
                      <a:endParaRPr lang="en-GB" sz="1400"/>
                    </a:p>
                  </a:txBody>
                  <a:tcPr anchor="ctr">
                    <a:noFill/>
                  </a:tcPr>
                </a:tc>
                <a:extLst>
                  <a:ext uri="{0D108BD9-81ED-4DB2-BD59-A6C34878D82A}">
                    <a16:rowId xmlns:a16="http://schemas.microsoft.com/office/drawing/2014/main" val="1108205034"/>
                  </a:ext>
                </a:extLst>
              </a:tr>
            </a:tbl>
          </a:graphicData>
        </a:graphic>
      </p:graphicFrame>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680" y="5909286"/>
            <a:ext cx="948714" cy="948714"/>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50177408"/>
              </p:ext>
            </p:extLst>
          </p:nvPr>
        </p:nvGraphicFramePr>
        <p:xfrm>
          <a:off x="0" y="-1"/>
          <a:ext cx="9144000" cy="1357035"/>
        </p:xfrm>
        <a:graphic>
          <a:graphicData uri="http://schemas.openxmlformats.org/presentationml/2006/ole">
            <mc:AlternateContent xmlns:mc="http://schemas.openxmlformats.org/markup-compatibility/2006">
              <mc:Choice xmlns:v="urn:schemas-microsoft-com:vml" Requires="v">
                <p:oleObj spid="_x0000_s1033" name="Image" r:id="rId4" imgW="16253640" imgH="2412360" progId="Photoshop.Image.13">
                  <p:embed/>
                </p:oleObj>
              </mc:Choice>
              <mc:Fallback>
                <p:oleObj name="Image" r:id="rId4" imgW="16253640" imgH="2412360" progId="Photoshop.Image.13">
                  <p:embed/>
                  <p:pic>
                    <p:nvPicPr>
                      <p:cNvPr id="11" name="Object 10"/>
                      <p:cNvPicPr/>
                      <p:nvPr/>
                    </p:nvPicPr>
                    <p:blipFill>
                      <a:blip r:embed="rId5"/>
                      <a:stretch>
                        <a:fillRect/>
                      </a:stretch>
                    </p:blipFill>
                    <p:spPr>
                      <a:xfrm>
                        <a:off x="0" y="-1"/>
                        <a:ext cx="9144000" cy="1357035"/>
                      </a:xfrm>
                      <a:prstGeom prst="rect">
                        <a:avLst/>
                      </a:prstGeom>
                    </p:spPr>
                  </p:pic>
                </p:oleObj>
              </mc:Fallback>
            </mc:AlternateContent>
          </a:graphicData>
        </a:graphic>
      </p:graphicFrame>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392" y="2488747"/>
            <a:ext cx="1604671" cy="160467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5031" y="2471107"/>
            <a:ext cx="1616557" cy="161655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5394" y="2486064"/>
            <a:ext cx="1601600" cy="160160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7289" y="2458780"/>
            <a:ext cx="1628883" cy="1628883"/>
          </a:xfrm>
          <a:prstGeom prst="rect">
            <a:avLst/>
          </a:prstGeom>
        </p:spPr>
      </p:pic>
    </p:spTree>
    <p:extLst>
      <p:ext uri="{BB962C8B-B14F-4D97-AF65-F5344CB8AC3E}">
        <p14:creationId xmlns:p14="http://schemas.microsoft.com/office/powerpoint/2010/main" val="402830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9BE92DA-2C26-49E0-A0CB-F7359357CAF3}"/>
              </a:ext>
            </a:extLst>
          </p:cNvPr>
          <p:cNvSpPr>
            <a:spLocks noGrp="1"/>
          </p:cNvSpPr>
          <p:nvPr>
            <p:ph type="title"/>
          </p:nvPr>
        </p:nvSpPr>
        <p:spPr>
          <a:xfrm>
            <a:off x="823851" y="885651"/>
            <a:ext cx="2422352" cy="4624603"/>
          </a:xfrm>
        </p:spPr>
        <p:txBody>
          <a:bodyPr vert="horz" lIns="91440" tIns="45720" rIns="91440" bIns="45720" rtlCol="0" anchor="ctr">
            <a:normAutofit/>
          </a:bodyPr>
          <a:lstStyle/>
          <a:p>
            <a:r>
              <a:rPr lang="en-US" kern="1200">
                <a:solidFill>
                  <a:srgbClr val="FFFFFF"/>
                </a:solidFill>
                <a:latin typeface="+mj-lt"/>
                <a:ea typeface="+mj-ea"/>
                <a:cs typeface="+mj-cs"/>
              </a:rPr>
              <a:t>Building Resilience</a:t>
            </a:r>
          </a:p>
        </p:txBody>
      </p:sp>
      <p:sp>
        <p:nvSpPr>
          <p:cNvPr id="3" name="Content Placeholder 2">
            <a:extLst>
              <a:ext uri="{FF2B5EF4-FFF2-40B4-BE49-F238E27FC236}">
                <a16:creationId xmlns:a16="http://schemas.microsoft.com/office/drawing/2014/main" id="{C41D5686-1EAB-4BCF-B7B7-4D4D837D40AD}"/>
              </a:ext>
            </a:extLst>
          </p:cNvPr>
          <p:cNvSpPr>
            <a:spLocks noGrp="1"/>
          </p:cNvSpPr>
          <p:nvPr>
            <p:ph sz="half" idx="1"/>
          </p:nvPr>
        </p:nvSpPr>
        <p:spPr>
          <a:xfrm>
            <a:off x="3734031" y="885651"/>
            <a:ext cx="4893915" cy="4616849"/>
          </a:xfrm>
        </p:spPr>
        <p:txBody>
          <a:bodyPr vert="horz" lIns="91440" tIns="45720" rIns="91440" bIns="45720" rtlCol="0" anchor="ctr">
            <a:normAutofit/>
          </a:bodyPr>
          <a:lstStyle/>
          <a:p>
            <a:r>
              <a:rPr lang="en-US" sz="2100"/>
              <a:t>Culture of peer and supervisory support</a:t>
            </a:r>
          </a:p>
          <a:p>
            <a:r>
              <a:rPr lang="en-US" sz="2100"/>
              <a:t>Trauma disclosure remains voluntary</a:t>
            </a:r>
          </a:p>
          <a:p>
            <a:r>
              <a:rPr lang="en-US" sz="2100"/>
              <a:t>Ongoing focus on mental wellness beyond this pandemic</a:t>
            </a:r>
          </a:p>
          <a:p>
            <a:r>
              <a:rPr lang="en-US" sz="2100"/>
              <a:t>Sleep, diet, exercise</a:t>
            </a:r>
          </a:p>
          <a:p>
            <a:r>
              <a:rPr lang="en-US" sz="2100"/>
              <a:t>Mindful meals together</a:t>
            </a:r>
          </a:p>
          <a:p>
            <a:r>
              <a:rPr lang="en-US" sz="2100"/>
              <a:t>Intentional breathing, calming music, gaps as buffers</a:t>
            </a:r>
          </a:p>
        </p:txBody>
      </p:sp>
    </p:spTree>
    <p:extLst>
      <p:ext uri="{BB962C8B-B14F-4D97-AF65-F5344CB8AC3E}">
        <p14:creationId xmlns:p14="http://schemas.microsoft.com/office/powerpoint/2010/main" val="2532254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5EAA00-BADB-3B42-8C2C-305D45BD2379}"/>
              </a:ext>
            </a:extLst>
          </p:cNvPr>
          <p:cNvSpPr>
            <a:spLocks noGrp="1"/>
          </p:cNvSpPr>
          <p:nvPr>
            <p:ph type="title"/>
          </p:nvPr>
        </p:nvSpPr>
        <p:spPr>
          <a:xfrm>
            <a:off x="486696" y="629266"/>
            <a:ext cx="2629122" cy="1622321"/>
          </a:xfrm>
        </p:spPr>
        <p:txBody>
          <a:bodyPr vert="horz" lIns="91440" tIns="45720" rIns="91440" bIns="45720" rtlCol="0" anchor="ctr">
            <a:normAutofit/>
          </a:bodyPr>
          <a:lstStyle/>
          <a:p>
            <a:r>
              <a:rPr lang="en-US" kern="1200" dirty="0">
                <a:solidFill>
                  <a:schemeClr val="tx1"/>
                </a:solidFill>
                <a:latin typeface="+mj-lt"/>
                <a:ea typeface="+mj-ea"/>
                <a:cs typeface="+mj-cs"/>
              </a:rPr>
              <a:t>Polling Question</a:t>
            </a:r>
          </a:p>
        </p:txBody>
      </p:sp>
      <p:sp>
        <p:nvSpPr>
          <p:cNvPr id="5" name="Subtitle 4">
            <a:extLst>
              <a:ext uri="{FF2B5EF4-FFF2-40B4-BE49-F238E27FC236}">
                <a16:creationId xmlns:a16="http://schemas.microsoft.com/office/drawing/2014/main" id="{877C3419-F733-E041-BDA5-1F41C007D3E8}"/>
              </a:ext>
            </a:extLst>
          </p:cNvPr>
          <p:cNvSpPr>
            <a:spLocks noGrp="1"/>
          </p:cNvSpPr>
          <p:nvPr>
            <p:ph sz="half" idx="1"/>
          </p:nvPr>
        </p:nvSpPr>
        <p:spPr>
          <a:xfrm>
            <a:off x="486698" y="2438400"/>
            <a:ext cx="2629120" cy="3785419"/>
          </a:xfrm>
        </p:spPr>
        <p:txBody>
          <a:bodyPr vert="horz" lIns="91440" tIns="45720" rIns="91440" bIns="45720" rtlCol="0">
            <a:normAutofit/>
          </a:bodyPr>
          <a:lstStyle/>
          <a:p>
            <a:pPr marL="0" indent="0">
              <a:buNone/>
            </a:pPr>
            <a:r>
              <a:rPr lang="en-US" sz="1700" dirty="0"/>
              <a:t>After receiving some information and participating in the exercise, my level of stress feels like...</a:t>
            </a:r>
          </a:p>
          <a:p>
            <a:pPr marL="0"/>
            <a:endParaRPr lang="en-US" sz="1700" dirty="0"/>
          </a:p>
          <a:p>
            <a:pPr marL="457200"/>
            <a:r>
              <a:rPr lang="en-US" sz="1700" dirty="0"/>
              <a:t>It increased</a:t>
            </a:r>
          </a:p>
          <a:p>
            <a:pPr marL="457200"/>
            <a:r>
              <a:rPr lang="en-US" sz="1700" dirty="0"/>
              <a:t>It is the same </a:t>
            </a:r>
          </a:p>
          <a:p>
            <a:pPr marL="457200"/>
            <a:r>
              <a:rPr lang="en-US" sz="1700" dirty="0"/>
              <a:t>It has gone down</a:t>
            </a:r>
          </a:p>
          <a:p>
            <a:endParaRPr lang="en-US" sz="1700" dirty="0"/>
          </a:p>
          <a:p>
            <a:endParaRPr lang="en-US" sz="1700" dirty="0"/>
          </a:p>
        </p:txBody>
      </p:sp>
      <p:sp>
        <p:nvSpPr>
          <p:cNvPr id="18" name="Rectangle 1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close up of a logo&#10;&#10;Description automatically generated">
            <a:extLst>
              <a:ext uri="{FF2B5EF4-FFF2-40B4-BE49-F238E27FC236}">
                <a16:creationId xmlns:a16="http://schemas.microsoft.com/office/drawing/2014/main" id="{2C99528E-CE44-7047-93F6-6A0D0D7A0A3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54396" y="2135103"/>
            <a:ext cx="4514498" cy="2584548"/>
          </a:xfrm>
          <a:prstGeom prst="rect">
            <a:avLst/>
          </a:prstGeom>
          <a:effectLst/>
        </p:spPr>
      </p:pic>
    </p:spTree>
    <p:extLst>
      <p:ext uri="{BB962C8B-B14F-4D97-AF65-F5344CB8AC3E}">
        <p14:creationId xmlns:p14="http://schemas.microsoft.com/office/powerpoint/2010/main" val="2401416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1590" y="2100655"/>
            <a:ext cx="7441601" cy="1592744"/>
          </a:xfrm>
        </p:spPr>
        <p:txBody>
          <a:bodyPr wrap="square">
            <a:spAutoFit/>
          </a:bodyPr>
          <a:lstStyle/>
          <a:p>
            <a:r>
              <a:rPr lang="en-SG" sz="1800" dirty="0"/>
              <a:t>Supporting Staff Mental Well-Being and Resilience during COVID-19: </a:t>
            </a:r>
            <a:br>
              <a:rPr lang="en-SG" sz="3600" b="1" dirty="0"/>
            </a:br>
            <a:r>
              <a:rPr lang="en-SG" sz="4050" b="1" dirty="0"/>
              <a:t>The Singapore Prisons </a:t>
            </a:r>
            <a:br>
              <a:rPr lang="en-SG" sz="4050" b="1" dirty="0"/>
            </a:br>
            <a:r>
              <a:rPr lang="en-SG" sz="4050" b="1" dirty="0"/>
              <a:t>Experience</a:t>
            </a:r>
          </a:p>
        </p:txBody>
      </p:sp>
      <p:sp>
        <p:nvSpPr>
          <p:cNvPr id="3" name="Rectangle 2"/>
          <p:cNvSpPr/>
          <p:nvPr/>
        </p:nvSpPr>
        <p:spPr>
          <a:xfrm>
            <a:off x="7916518" y="5553489"/>
            <a:ext cx="1227482" cy="313083"/>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55797"/>
          <a:stretch/>
        </p:blipFill>
        <p:spPr>
          <a:xfrm>
            <a:off x="5503717" y="4519338"/>
            <a:ext cx="3640283" cy="1190693"/>
          </a:xfrm>
          <a:prstGeom prst="rect">
            <a:avLst/>
          </a:prstGeom>
        </p:spPr>
      </p:pic>
    </p:spTree>
    <p:extLst>
      <p:ext uri="{BB962C8B-B14F-4D97-AF65-F5344CB8AC3E}">
        <p14:creationId xmlns:p14="http://schemas.microsoft.com/office/powerpoint/2010/main" val="2342619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57250"/>
            <a:ext cx="9144000" cy="51435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pic>
        <p:nvPicPr>
          <p:cNvPr id="12" name="Picture 11"/>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t="10335" b="7334"/>
          <a:stretch/>
        </p:blipFill>
        <p:spPr>
          <a:xfrm>
            <a:off x="1" y="857250"/>
            <a:ext cx="8338457" cy="5148848"/>
          </a:xfrm>
          <a:prstGeom prst="rect">
            <a:avLst/>
          </a:prstGeom>
        </p:spPr>
      </p:pic>
      <p:sp>
        <p:nvSpPr>
          <p:cNvPr id="6" name="TextBox 5"/>
          <p:cNvSpPr txBox="1"/>
          <p:nvPr/>
        </p:nvSpPr>
        <p:spPr>
          <a:xfrm>
            <a:off x="297268" y="1580843"/>
            <a:ext cx="2718989" cy="369332"/>
          </a:xfrm>
          <a:prstGeom prst="rect">
            <a:avLst/>
          </a:prstGeom>
          <a:noFill/>
        </p:spPr>
        <p:txBody>
          <a:bodyPr wrap="square" rtlCol="0">
            <a:spAutoFit/>
          </a:bodyPr>
          <a:lstStyle/>
          <a:p>
            <a:pPr algn="ctr"/>
            <a:r>
              <a:rPr lang="en-SG" i="1" dirty="0">
                <a:latin typeface="Arial" panose="020B0604020202020204" pitchFamily="34" charset="0"/>
                <a:cs typeface="Arial" panose="020B0604020202020204" pitchFamily="34" charset="0"/>
              </a:rPr>
              <a:t>Population = 5.7 million</a:t>
            </a:r>
          </a:p>
        </p:txBody>
      </p:sp>
      <p:sp>
        <p:nvSpPr>
          <p:cNvPr id="7" name="Oval 6"/>
          <p:cNvSpPr/>
          <p:nvPr/>
        </p:nvSpPr>
        <p:spPr>
          <a:xfrm>
            <a:off x="3427730" y="2739518"/>
            <a:ext cx="200025" cy="18573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sp>
        <p:nvSpPr>
          <p:cNvPr id="9" name="Line Callout 2 (Accent Bar) 8"/>
          <p:cNvSpPr/>
          <p:nvPr/>
        </p:nvSpPr>
        <p:spPr>
          <a:xfrm>
            <a:off x="3953949" y="4358172"/>
            <a:ext cx="2714930" cy="347080"/>
          </a:xfrm>
          <a:prstGeom prst="accentCallout2">
            <a:avLst>
              <a:gd name="adj1" fmla="val 18750"/>
              <a:gd name="adj2" fmla="val -8333"/>
              <a:gd name="adj3" fmla="val 18750"/>
              <a:gd name="adj4" fmla="val -16667"/>
              <a:gd name="adj5" fmla="val -418527"/>
              <a:gd name="adj6" fmla="val -15941"/>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100" dirty="0">
                <a:solidFill>
                  <a:schemeClr val="tx1"/>
                </a:solidFill>
                <a:latin typeface="Arial" panose="020B0604020202020204" pitchFamily="34" charset="0"/>
                <a:cs typeface="Arial" panose="020B0604020202020204" pitchFamily="34" charset="0"/>
              </a:rPr>
              <a:t>Total cases = 44,983</a:t>
            </a:r>
          </a:p>
        </p:txBody>
      </p:sp>
      <p:sp>
        <p:nvSpPr>
          <p:cNvPr id="10" name="TextBox 9"/>
          <p:cNvSpPr txBox="1"/>
          <p:nvPr/>
        </p:nvSpPr>
        <p:spPr>
          <a:xfrm>
            <a:off x="3953949" y="4750575"/>
            <a:ext cx="2718989" cy="369332"/>
          </a:xfrm>
          <a:prstGeom prst="rect">
            <a:avLst/>
          </a:prstGeom>
          <a:solidFill>
            <a:schemeClr val="accent2">
              <a:lumMod val="60000"/>
              <a:lumOff val="40000"/>
            </a:schemeClr>
          </a:solidFill>
          <a:ln>
            <a:noFill/>
          </a:ln>
        </p:spPr>
        <p:txBody>
          <a:bodyPr wrap="square" rtlCol="0">
            <a:spAutoFit/>
          </a:bodyPr>
          <a:lstStyle/>
          <a:p>
            <a:pPr algn="ctr"/>
            <a:r>
              <a:rPr lang="en-SG" dirty="0">
                <a:latin typeface="Arial" panose="020B0604020202020204" pitchFamily="34" charset="0"/>
                <a:cs typeface="Arial" panose="020B0604020202020204" pitchFamily="34" charset="0"/>
              </a:rPr>
              <a:t>Prevalence rate = 0.79%</a:t>
            </a:r>
          </a:p>
        </p:txBody>
      </p:sp>
      <p:sp>
        <p:nvSpPr>
          <p:cNvPr id="11" name="TextBox 10"/>
          <p:cNvSpPr txBox="1"/>
          <p:nvPr/>
        </p:nvSpPr>
        <p:spPr>
          <a:xfrm>
            <a:off x="7421505" y="1014547"/>
            <a:ext cx="1722496" cy="300082"/>
          </a:xfrm>
          <a:prstGeom prst="rect">
            <a:avLst/>
          </a:prstGeom>
          <a:noFill/>
        </p:spPr>
        <p:txBody>
          <a:bodyPr wrap="square" rtlCol="0">
            <a:spAutoFit/>
          </a:bodyPr>
          <a:lstStyle/>
          <a:p>
            <a:r>
              <a:rPr lang="en-SG" sz="1350" dirty="0">
                <a:latin typeface="Arial" panose="020B0604020202020204" pitchFamily="34" charset="0"/>
                <a:cs typeface="Arial" panose="020B0604020202020204" pitchFamily="34" charset="0"/>
              </a:rPr>
              <a:t>As of 5 July 2020</a:t>
            </a:r>
          </a:p>
        </p:txBody>
      </p:sp>
      <p:sp>
        <p:nvSpPr>
          <p:cNvPr id="22" name="TextBox 21"/>
          <p:cNvSpPr txBox="1"/>
          <p:nvPr/>
        </p:nvSpPr>
        <p:spPr>
          <a:xfrm>
            <a:off x="103706" y="5662523"/>
            <a:ext cx="2625970" cy="253916"/>
          </a:xfrm>
          <a:prstGeom prst="rect">
            <a:avLst/>
          </a:prstGeom>
          <a:noFill/>
        </p:spPr>
        <p:txBody>
          <a:bodyPr wrap="square" rtlCol="0">
            <a:spAutoFit/>
          </a:bodyPr>
          <a:lstStyle/>
          <a:p>
            <a:r>
              <a:rPr lang="en-SG" sz="1050" dirty="0">
                <a:solidFill>
                  <a:schemeClr val="tx1">
                    <a:lumMod val="65000"/>
                    <a:lumOff val="35000"/>
                  </a:schemeClr>
                </a:solidFill>
                <a:latin typeface="Arial" panose="020B0604020202020204" pitchFamily="34" charset="0"/>
                <a:cs typeface="Arial" panose="020B0604020202020204" pitchFamily="34" charset="0"/>
              </a:rPr>
              <a:t>Graphic from Free Vector Maps</a:t>
            </a:r>
          </a:p>
        </p:txBody>
      </p:sp>
    </p:spTree>
    <p:extLst>
      <p:ext uri="{BB962C8B-B14F-4D97-AF65-F5344CB8AC3E}">
        <p14:creationId xmlns:p14="http://schemas.microsoft.com/office/powerpoint/2010/main" val="2614760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57250"/>
            <a:ext cx="9144000" cy="51435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pic>
        <p:nvPicPr>
          <p:cNvPr id="12" name="Picture 11"/>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t="10335" b="7334"/>
          <a:stretch/>
        </p:blipFill>
        <p:spPr>
          <a:xfrm>
            <a:off x="1" y="857250"/>
            <a:ext cx="8338457" cy="5148848"/>
          </a:xfrm>
          <a:prstGeom prst="rect">
            <a:avLst/>
          </a:prstGeom>
          <a:ln>
            <a:noFill/>
          </a:ln>
        </p:spPr>
      </p:pic>
      <p:sp>
        <p:nvSpPr>
          <p:cNvPr id="6" name="TextBox 5"/>
          <p:cNvSpPr txBox="1"/>
          <p:nvPr/>
        </p:nvSpPr>
        <p:spPr>
          <a:xfrm>
            <a:off x="297268" y="1580843"/>
            <a:ext cx="2718989" cy="369332"/>
          </a:xfrm>
          <a:prstGeom prst="rect">
            <a:avLst/>
          </a:prstGeom>
          <a:noFill/>
        </p:spPr>
        <p:txBody>
          <a:bodyPr wrap="square" rtlCol="0">
            <a:spAutoFit/>
          </a:bodyPr>
          <a:lstStyle/>
          <a:p>
            <a:pPr algn="ctr"/>
            <a:r>
              <a:rPr lang="en-SG" i="1" dirty="0">
                <a:latin typeface="Arial" panose="020B0604020202020204" pitchFamily="34" charset="0"/>
                <a:cs typeface="Arial" panose="020B0604020202020204" pitchFamily="34" charset="0"/>
              </a:rPr>
              <a:t>Population = 5.7 million</a:t>
            </a:r>
          </a:p>
        </p:txBody>
      </p:sp>
      <p:sp>
        <p:nvSpPr>
          <p:cNvPr id="7" name="Oval 6"/>
          <p:cNvSpPr/>
          <p:nvPr/>
        </p:nvSpPr>
        <p:spPr>
          <a:xfrm>
            <a:off x="3427730" y="2739518"/>
            <a:ext cx="200025" cy="1857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grpSp>
        <p:nvGrpSpPr>
          <p:cNvPr id="69" name="Group 68"/>
          <p:cNvGrpSpPr/>
          <p:nvPr/>
        </p:nvGrpSpPr>
        <p:grpSpPr>
          <a:xfrm>
            <a:off x="3427731" y="912033"/>
            <a:ext cx="10653740" cy="3654971"/>
            <a:chOff x="4570307" y="73044"/>
            <a:chExt cx="14204987" cy="4873294"/>
          </a:xfrm>
        </p:grpSpPr>
        <p:cxnSp>
          <p:nvCxnSpPr>
            <p:cNvPr id="28" name="Straight Connector 27"/>
            <p:cNvCxnSpPr>
              <a:stCxn id="7" idx="2"/>
            </p:cNvCxnSpPr>
            <p:nvPr/>
          </p:nvCxnSpPr>
          <p:spPr>
            <a:xfrm flipV="1">
              <a:off x="4570307" y="1780001"/>
              <a:ext cx="5182782" cy="85351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7" idx="1"/>
            </p:cNvCxnSpPr>
            <p:nvPr/>
          </p:nvCxnSpPr>
          <p:spPr>
            <a:xfrm flipH="1" flipV="1">
              <a:off x="4609364" y="2545959"/>
              <a:ext cx="4540231" cy="203866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5728922" y="73044"/>
              <a:ext cx="13046372" cy="4873294"/>
              <a:chOff x="-2597964" y="1677593"/>
              <a:chExt cx="12091498" cy="4532602"/>
            </a:xfrm>
          </p:grpSpPr>
          <p:graphicFrame>
            <p:nvGraphicFramePr>
              <p:cNvPr id="17" name="Chart 16"/>
              <p:cNvGraphicFramePr/>
              <p:nvPr>
                <p:extLst>
                  <p:ext uri="{D42A27DB-BD31-4B8C-83A1-F6EECF244321}">
                    <p14:modId xmlns:p14="http://schemas.microsoft.com/office/powerpoint/2010/main" val="2496276525"/>
                  </p:ext>
                </p:extLst>
              </p:nvPr>
            </p:nvGraphicFramePr>
            <p:xfrm>
              <a:off x="-936031" y="3126121"/>
              <a:ext cx="4361155" cy="3084074"/>
            </p:xfrm>
            <a:graphic>
              <a:graphicData uri="http://schemas.openxmlformats.org/drawingml/2006/chart">
                <c:chart xmlns:c="http://schemas.openxmlformats.org/drawingml/2006/chart" xmlns:r="http://schemas.openxmlformats.org/officeDocument/2006/relationships" r:id="rId4"/>
              </a:graphicData>
            </a:graphic>
          </p:graphicFrame>
          <p:cxnSp>
            <p:nvCxnSpPr>
              <p:cNvPr id="19" name="Straight Connector 18"/>
              <p:cNvCxnSpPr>
                <a:stCxn id="7" idx="0"/>
              </p:cNvCxnSpPr>
              <p:nvPr/>
            </p:nvCxnSpPr>
            <p:spPr>
              <a:xfrm flipV="1">
                <a:off x="3664015" y="1677593"/>
                <a:ext cx="5829519" cy="229732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 idx="4"/>
                <a:endCxn id="17" idx="2"/>
              </p:cNvCxnSpPr>
              <p:nvPr/>
            </p:nvCxnSpPr>
            <p:spPr>
              <a:xfrm>
                <a:off x="-2597964" y="3403381"/>
                <a:ext cx="3842510" cy="2806814"/>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sp>
        <p:nvSpPr>
          <p:cNvPr id="9" name="Line Callout 2 (Accent Bar) 8"/>
          <p:cNvSpPr/>
          <p:nvPr/>
        </p:nvSpPr>
        <p:spPr>
          <a:xfrm>
            <a:off x="3953949" y="4358172"/>
            <a:ext cx="2714930" cy="347080"/>
          </a:xfrm>
          <a:prstGeom prst="accentCallout2">
            <a:avLst>
              <a:gd name="adj1" fmla="val 18750"/>
              <a:gd name="adj2" fmla="val -8333"/>
              <a:gd name="adj3" fmla="val 18750"/>
              <a:gd name="adj4" fmla="val -16667"/>
              <a:gd name="adj5" fmla="val -418527"/>
              <a:gd name="adj6" fmla="val -15941"/>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100" dirty="0">
                <a:solidFill>
                  <a:schemeClr val="tx1"/>
                </a:solidFill>
                <a:latin typeface="Arial" panose="020B0604020202020204" pitchFamily="34" charset="0"/>
                <a:cs typeface="Arial" panose="020B0604020202020204" pitchFamily="34" charset="0"/>
              </a:rPr>
              <a:t>Total cases = 44,800</a:t>
            </a:r>
          </a:p>
        </p:txBody>
      </p:sp>
      <p:sp>
        <p:nvSpPr>
          <p:cNvPr id="10" name="TextBox 9"/>
          <p:cNvSpPr txBox="1"/>
          <p:nvPr/>
        </p:nvSpPr>
        <p:spPr>
          <a:xfrm>
            <a:off x="3953949" y="4750575"/>
            <a:ext cx="2718989" cy="369332"/>
          </a:xfrm>
          <a:prstGeom prst="rect">
            <a:avLst/>
          </a:prstGeom>
          <a:solidFill>
            <a:schemeClr val="accent2">
              <a:lumMod val="60000"/>
              <a:lumOff val="40000"/>
            </a:schemeClr>
          </a:solidFill>
          <a:ln>
            <a:noFill/>
          </a:ln>
        </p:spPr>
        <p:txBody>
          <a:bodyPr wrap="square" rtlCol="0">
            <a:spAutoFit/>
          </a:bodyPr>
          <a:lstStyle/>
          <a:p>
            <a:pPr algn="ctr"/>
            <a:r>
              <a:rPr lang="en-SG" dirty="0">
                <a:latin typeface="Arial" panose="020B0604020202020204" pitchFamily="34" charset="0"/>
                <a:cs typeface="Arial" panose="020B0604020202020204" pitchFamily="34" charset="0"/>
              </a:rPr>
              <a:t>Prevalence rate = 0.78%</a:t>
            </a:r>
          </a:p>
        </p:txBody>
      </p:sp>
      <p:sp>
        <p:nvSpPr>
          <p:cNvPr id="11" name="TextBox 10"/>
          <p:cNvSpPr txBox="1"/>
          <p:nvPr/>
        </p:nvSpPr>
        <p:spPr>
          <a:xfrm>
            <a:off x="7421505" y="1014547"/>
            <a:ext cx="1722496" cy="300082"/>
          </a:xfrm>
          <a:prstGeom prst="rect">
            <a:avLst/>
          </a:prstGeom>
          <a:noFill/>
        </p:spPr>
        <p:txBody>
          <a:bodyPr wrap="square" rtlCol="0">
            <a:spAutoFit/>
          </a:bodyPr>
          <a:lstStyle/>
          <a:p>
            <a:r>
              <a:rPr lang="en-SG" sz="1350" dirty="0">
                <a:latin typeface="Arial" panose="020B0604020202020204" pitchFamily="34" charset="0"/>
                <a:cs typeface="Arial" panose="020B0604020202020204" pitchFamily="34" charset="0"/>
              </a:rPr>
              <a:t>As of 5 July 2020</a:t>
            </a:r>
          </a:p>
        </p:txBody>
      </p:sp>
      <p:sp>
        <p:nvSpPr>
          <p:cNvPr id="22" name="TextBox 21"/>
          <p:cNvSpPr txBox="1"/>
          <p:nvPr/>
        </p:nvSpPr>
        <p:spPr>
          <a:xfrm>
            <a:off x="103706" y="5662523"/>
            <a:ext cx="2625970" cy="253916"/>
          </a:xfrm>
          <a:prstGeom prst="rect">
            <a:avLst/>
          </a:prstGeom>
          <a:noFill/>
        </p:spPr>
        <p:txBody>
          <a:bodyPr wrap="square" rtlCol="0">
            <a:spAutoFit/>
          </a:bodyPr>
          <a:lstStyle/>
          <a:p>
            <a:r>
              <a:rPr lang="en-SG" sz="1050" dirty="0">
                <a:solidFill>
                  <a:schemeClr val="tx1">
                    <a:lumMod val="65000"/>
                    <a:lumOff val="35000"/>
                  </a:schemeClr>
                </a:solidFill>
                <a:latin typeface="Arial" panose="020B0604020202020204" pitchFamily="34" charset="0"/>
                <a:cs typeface="Arial" panose="020B0604020202020204" pitchFamily="34" charset="0"/>
              </a:rPr>
              <a:t>Graphic from Free Vector Maps</a:t>
            </a:r>
          </a:p>
        </p:txBody>
      </p:sp>
      <p:grpSp>
        <p:nvGrpSpPr>
          <p:cNvPr id="2" name="Group 1"/>
          <p:cNvGrpSpPr/>
          <p:nvPr/>
        </p:nvGrpSpPr>
        <p:grpSpPr>
          <a:xfrm>
            <a:off x="5150406" y="1274908"/>
            <a:ext cx="1943122" cy="1334872"/>
            <a:chOff x="6867207" y="556877"/>
            <a:chExt cx="2590829" cy="1779829"/>
          </a:xfrm>
          <a:solidFill>
            <a:schemeClr val="accent2">
              <a:lumMod val="75000"/>
            </a:schemeClr>
          </a:solidFill>
        </p:grpSpPr>
        <p:sp>
          <p:nvSpPr>
            <p:cNvPr id="32" name="Line Callout 2 (Accent Bar) 31"/>
            <p:cNvSpPr/>
            <p:nvPr/>
          </p:nvSpPr>
          <p:spPr>
            <a:xfrm>
              <a:off x="6867207" y="556877"/>
              <a:ext cx="2224210" cy="516697"/>
            </a:xfrm>
            <a:prstGeom prst="accentCallout2">
              <a:avLst>
                <a:gd name="adj1" fmla="val 36336"/>
                <a:gd name="adj2" fmla="val 104820"/>
                <a:gd name="adj3" fmla="val 37225"/>
                <a:gd name="adj4" fmla="val 114349"/>
                <a:gd name="adj5" fmla="val 331776"/>
                <a:gd name="adj6" fmla="val 113675"/>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00" dirty="0">
                  <a:latin typeface="Arial" panose="020B0604020202020204" pitchFamily="34" charset="0"/>
                  <a:cs typeface="Arial" panose="020B0604020202020204" pitchFamily="34" charset="0"/>
                </a:rPr>
                <a:t>Total deaths = 26</a:t>
              </a:r>
            </a:p>
          </p:txBody>
        </p:sp>
        <p:sp>
          <p:nvSpPr>
            <p:cNvPr id="20" name="Oval 19"/>
            <p:cNvSpPr/>
            <p:nvPr/>
          </p:nvSpPr>
          <p:spPr>
            <a:xfrm>
              <a:off x="9350036" y="2228706"/>
              <a:ext cx="108000" cy="108000"/>
            </a:xfrm>
            <a:prstGeom prst="ellipse">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grpSp>
    </p:spTree>
    <p:extLst>
      <p:ext uri="{BB962C8B-B14F-4D97-AF65-F5344CB8AC3E}">
        <p14:creationId xmlns:p14="http://schemas.microsoft.com/office/powerpoint/2010/main" val="1176034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57250"/>
            <a:ext cx="9144000" cy="51435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pic>
        <p:nvPicPr>
          <p:cNvPr id="12" name="Picture 11"/>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t="10335" b="7334"/>
          <a:stretch/>
        </p:blipFill>
        <p:spPr>
          <a:xfrm>
            <a:off x="1" y="857250"/>
            <a:ext cx="8338457" cy="5148848"/>
          </a:xfrm>
          <a:prstGeom prst="rect">
            <a:avLst/>
          </a:prstGeom>
        </p:spPr>
      </p:pic>
      <p:sp>
        <p:nvSpPr>
          <p:cNvPr id="11" name="TextBox 10"/>
          <p:cNvSpPr txBox="1"/>
          <p:nvPr/>
        </p:nvSpPr>
        <p:spPr>
          <a:xfrm>
            <a:off x="7421505" y="1014547"/>
            <a:ext cx="1722496" cy="300082"/>
          </a:xfrm>
          <a:prstGeom prst="rect">
            <a:avLst/>
          </a:prstGeom>
          <a:noFill/>
        </p:spPr>
        <p:txBody>
          <a:bodyPr wrap="square" rtlCol="0">
            <a:spAutoFit/>
          </a:bodyPr>
          <a:lstStyle/>
          <a:p>
            <a:r>
              <a:rPr lang="en-SG" sz="1350" dirty="0">
                <a:latin typeface="Arial" panose="020B0604020202020204" pitchFamily="34" charset="0"/>
                <a:cs typeface="Arial" panose="020B0604020202020204" pitchFamily="34" charset="0"/>
              </a:rPr>
              <a:t>As of 5 July 2020</a:t>
            </a:r>
          </a:p>
        </p:txBody>
      </p:sp>
      <p:sp>
        <p:nvSpPr>
          <p:cNvPr id="35" name="4-Point Star 34"/>
          <p:cNvSpPr/>
          <p:nvPr/>
        </p:nvSpPr>
        <p:spPr>
          <a:xfrm>
            <a:off x="6330006" y="2841697"/>
            <a:ext cx="328613" cy="268136"/>
          </a:xfrm>
          <a:prstGeom prst="star4">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sp>
        <p:nvSpPr>
          <p:cNvPr id="36" name="Line Callout 2 (Accent Bar) 35"/>
          <p:cNvSpPr/>
          <p:nvPr/>
        </p:nvSpPr>
        <p:spPr>
          <a:xfrm>
            <a:off x="3583405" y="2615080"/>
            <a:ext cx="2552048" cy="1039094"/>
          </a:xfrm>
          <a:prstGeom prst="accentCallout2">
            <a:avLst>
              <a:gd name="adj1" fmla="val 23757"/>
              <a:gd name="adj2" fmla="val 106017"/>
              <a:gd name="adj3" fmla="val 23995"/>
              <a:gd name="adj4" fmla="val 133563"/>
              <a:gd name="adj5" fmla="val -50195"/>
              <a:gd name="adj6" fmla="val 13355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1500" b="1" dirty="0">
                <a:latin typeface="Arial" panose="020B0604020202020204" pitchFamily="34" charset="0"/>
                <a:cs typeface="Arial" panose="020B0604020202020204" pitchFamily="34" charset="0"/>
              </a:rPr>
              <a:t>COVID-19 in Prisons:</a:t>
            </a:r>
          </a:p>
          <a:p>
            <a:pPr marL="257175" indent="-257175">
              <a:buFont typeface="Arial" panose="020B0604020202020204" pitchFamily="34" charset="0"/>
              <a:buChar char="•"/>
            </a:pPr>
            <a:r>
              <a:rPr lang="en-SG" sz="1500" dirty="0">
                <a:latin typeface="Arial" panose="020B0604020202020204" pitchFamily="34" charset="0"/>
                <a:cs typeface="Arial" panose="020B0604020202020204" pitchFamily="34" charset="0"/>
              </a:rPr>
              <a:t>4 newly admitted inmates</a:t>
            </a:r>
          </a:p>
          <a:p>
            <a:pPr marL="257175" indent="-257175">
              <a:buFont typeface="Arial" panose="020B0604020202020204" pitchFamily="34" charset="0"/>
              <a:buChar char="•"/>
            </a:pPr>
            <a:r>
              <a:rPr lang="en-SG" sz="1500" dirty="0">
                <a:latin typeface="Arial" panose="020B0604020202020204" pitchFamily="34" charset="0"/>
                <a:cs typeface="Arial" panose="020B0604020202020204" pitchFamily="34" charset="0"/>
              </a:rPr>
              <a:t>1 staff nurse</a:t>
            </a:r>
          </a:p>
        </p:txBody>
      </p:sp>
      <p:sp>
        <p:nvSpPr>
          <p:cNvPr id="22" name="TextBox 21"/>
          <p:cNvSpPr txBox="1"/>
          <p:nvPr/>
        </p:nvSpPr>
        <p:spPr>
          <a:xfrm>
            <a:off x="103706" y="5662523"/>
            <a:ext cx="2625970" cy="253916"/>
          </a:xfrm>
          <a:prstGeom prst="rect">
            <a:avLst/>
          </a:prstGeom>
          <a:noFill/>
        </p:spPr>
        <p:txBody>
          <a:bodyPr wrap="square" rtlCol="0">
            <a:spAutoFit/>
          </a:bodyPr>
          <a:lstStyle/>
          <a:p>
            <a:r>
              <a:rPr lang="en-SG" sz="1050" dirty="0">
                <a:solidFill>
                  <a:schemeClr val="tx1">
                    <a:lumMod val="65000"/>
                    <a:lumOff val="35000"/>
                  </a:schemeClr>
                </a:solidFill>
                <a:latin typeface="Arial" panose="020B0604020202020204" pitchFamily="34" charset="0"/>
                <a:cs typeface="Arial" panose="020B0604020202020204" pitchFamily="34" charset="0"/>
              </a:rPr>
              <a:t>Graphic from Free Vector Maps</a:t>
            </a:r>
          </a:p>
        </p:txBody>
      </p:sp>
    </p:spTree>
    <p:extLst>
      <p:ext uri="{BB962C8B-B14F-4D97-AF65-F5344CB8AC3E}">
        <p14:creationId xmlns:p14="http://schemas.microsoft.com/office/powerpoint/2010/main" val="2158970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42" y="1145132"/>
            <a:ext cx="7540480" cy="1050398"/>
          </a:xfrm>
        </p:spPr>
        <p:txBody>
          <a:bodyPr/>
          <a:lstStyle/>
          <a:p>
            <a:r>
              <a:rPr lang="en-US" sz="3000" b="1" dirty="0">
                <a:solidFill>
                  <a:schemeClr val="tx1">
                    <a:lumMod val="85000"/>
                    <a:lumOff val="15000"/>
                  </a:schemeClr>
                </a:solidFill>
                <a:latin typeface="+mn-lt"/>
              </a:rPr>
              <a:t>Key Measures to Minimise Risk of </a:t>
            </a:r>
            <a:br>
              <a:rPr lang="en-US" sz="3000" b="1" dirty="0">
                <a:solidFill>
                  <a:schemeClr val="tx1">
                    <a:lumMod val="85000"/>
                    <a:lumOff val="15000"/>
                  </a:schemeClr>
                </a:solidFill>
                <a:latin typeface="+mn-lt"/>
              </a:rPr>
            </a:br>
            <a:r>
              <a:rPr lang="en-US" sz="3000" b="1" dirty="0">
                <a:solidFill>
                  <a:schemeClr val="tx1">
                    <a:lumMod val="85000"/>
                    <a:lumOff val="15000"/>
                  </a:schemeClr>
                </a:solidFill>
                <a:latin typeface="+mn-lt"/>
              </a:rPr>
              <a:t>COVID-19 Transmission in Prisons</a:t>
            </a:r>
            <a:endParaRPr lang="en-SG" sz="3000" b="1" dirty="0">
              <a:solidFill>
                <a:schemeClr val="tx1">
                  <a:lumMod val="85000"/>
                  <a:lumOff val="15000"/>
                </a:schemeClr>
              </a:solidFill>
              <a:latin typeface="+mn-lt"/>
            </a:endParaRPr>
          </a:p>
        </p:txBody>
      </p:sp>
      <p:sp>
        <p:nvSpPr>
          <p:cNvPr id="6" name="Rounded Rectangle 5"/>
          <p:cNvSpPr/>
          <p:nvPr/>
        </p:nvSpPr>
        <p:spPr>
          <a:xfrm>
            <a:off x="1548064" y="2375306"/>
            <a:ext cx="1927800" cy="333060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592" r="36600" b="19472"/>
          <a:stretch/>
        </p:blipFill>
        <p:spPr>
          <a:xfrm>
            <a:off x="1634464" y="2457880"/>
            <a:ext cx="1755000" cy="1752881"/>
          </a:xfrm>
          <a:prstGeom prst="ellipse">
            <a:avLst/>
          </a:prstGeom>
          <a:ln w="38100">
            <a:solidFill>
              <a:schemeClr val="bg1">
                <a:lumMod val="65000"/>
              </a:schemeClr>
            </a:solidFill>
          </a:ln>
          <a:effectLst>
            <a:outerShdw blurRad="50800" dist="38100" dir="2700000" algn="tl" rotWithShape="0">
              <a:prstClr val="black">
                <a:alpha val="40000"/>
              </a:prstClr>
            </a:outerShdw>
          </a:effectLst>
        </p:spPr>
      </p:pic>
      <p:sp>
        <p:nvSpPr>
          <p:cNvPr id="7" name="Rounded Rectangle 6"/>
          <p:cNvSpPr/>
          <p:nvPr/>
        </p:nvSpPr>
        <p:spPr>
          <a:xfrm>
            <a:off x="3551381" y="2377087"/>
            <a:ext cx="1927800" cy="333060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sp>
        <p:nvSpPr>
          <p:cNvPr id="9" name="Rounded Rectangle 8"/>
          <p:cNvSpPr/>
          <p:nvPr/>
        </p:nvSpPr>
        <p:spPr>
          <a:xfrm>
            <a:off x="5554697" y="2377087"/>
            <a:ext cx="1927800" cy="3330602"/>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sp>
        <p:nvSpPr>
          <p:cNvPr id="11" name="TextBox 10"/>
          <p:cNvSpPr txBox="1"/>
          <p:nvPr/>
        </p:nvSpPr>
        <p:spPr>
          <a:xfrm>
            <a:off x="1923565" y="4354775"/>
            <a:ext cx="1178529" cy="323165"/>
          </a:xfrm>
          <a:prstGeom prst="rect">
            <a:avLst/>
          </a:prstGeom>
          <a:noFill/>
        </p:spPr>
        <p:txBody>
          <a:bodyPr wrap="none" rtlCol="0">
            <a:spAutoFit/>
          </a:bodyPr>
          <a:lstStyle/>
          <a:p>
            <a:pPr algn="ctr"/>
            <a:r>
              <a:rPr lang="en-SG" sz="1500" b="1" dirty="0">
                <a:latin typeface="Arial" panose="020B0604020202020204" pitchFamily="34" charset="0"/>
                <a:cs typeface="Arial" panose="020B0604020202020204" pitchFamily="34" charset="0"/>
              </a:rPr>
              <a:t>Prevention</a:t>
            </a:r>
          </a:p>
        </p:txBody>
      </p:sp>
      <p:sp>
        <p:nvSpPr>
          <p:cNvPr id="12" name="TextBox 11"/>
          <p:cNvSpPr txBox="1"/>
          <p:nvPr/>
        </p:nvSpPr>
        <p:spPr>
          <a:xfrm>
            <a:off x="3817253" y="4354774"/>
            <a:ext cx="1396056" cy="553998"/>
          </a:xfrm>
          <a:prstGeom prst="rect">
            <a:avLst/>
          </a:prstGeom>
          <a:noFill/>
        </p:spPr>
        <p:txBody>
          <a:bodyPr wrap="square" rtlCol="0">
            <a:spAutoFit/>
          </a:bodyPr>
          <a:lstStyle/>
          <a:p>
            <a:pPr algn="ctr"/>
            <a:r>
              <a:rPr lang="en-SG" sz="1500" b="1" dirty="0">
                <a:latin typeface="Arial" panose="020B0604020202020204" pitchFamily="34" charset="0"/>
                <a:cs typeface="Arial" panose="020B0604020202020204" pitchFamily="34" charset="0"/>
              </a:rPr>
              <a:t>Detection &amp; Isolation</a:t>
            </a:r>
          </a:p>
        </p:txBody>
      </p:sp>
      <p:sp>
        <p:nvSpPr>
          <p:cNvPr id="13" name="TextBox 12"/>
          <p:cNvSpPr txBox="1"/>
          <p:nvPr/>
        </p:nvSpPr>
        <p:spPr>
          <a:xfrm>
            <a:off x="5769834" y="4354774"/>
            <a:ext cx="1497526" cy="784830"/>
          </a:xfrm>
          <a:prstGeom prst="rect">
            <a:avLst/>
          </a:prstGeom>
          <a:noFill/>
        </p:spPr>
        <p:txBody>
          <a:bodyPr wrap="none" rtlCol="0">
            <a:spAutoFit/>
          </a:bodyPr>
          <a:lstStyle/>
          <a:p>
            <a:pPr algn="ctr"/>
            <a:r>
              <a:rPr lang="en-SG" sz="1500" b="1" dirty="0">
                <a:latin typeface="Arial" panose="020B0604020202020204" pitchFamily="34" charset="0"/>
                <a:cs typeface="Arial" panose="020B0604020202020204" pitchFamily="34" charset="0"/>
              </a:rPr>
              <a:t>Maintaining</a:t>
            </a:r>
          </a:p>
          <a:p>
            <a:pPr algn="ctr"/>
            <a:r>
              <a:rPr lang="en-SG" sz="1500" b="1" dirty="0">
                <a:latin typeface="Arial" panose="020B0604020202020204" pitchFamily="34" charset="0"/>
                <a:cs typeface="Arial" panose="020B0604020202020204" pitchFamily="34" charset="0"/>
              </a:rPr>
              <a:t>Social</a:t>
            </a:r>
          </a:p>
          <a:p>
            <a:pPr algn="ctr"/>
            <a:r>
              <a:rPr lang="en-SG" sz="1500" b="1" dirty="0">
                <a:latin typeface="Arial" panose="020B0604020202020204" pitchFamily="34" charset="0"/>
                <a:cs typeface="Arial" panose="020B0604020202020204" pitchFamily="34" charset="0"/>
              </a:rPr>
              <a:t>Responsibility</a:t>
            </a:r>
          </a:p>
        </p:txBody>
      </p:sp>
      <p:sp>
        <p:nvSpPr>
          <p:cNvPr id="14" name="Left-Right Arrow 13"/>
          <p:cNvSpPr/>
          <p:nvPr/>
        </p:nvSpPr>
        <p:spPr>
          <a:xfrm>
            <a:off x="1720516" y="5255021"/>
            <a:ext cx="5616935" cy="308654"/>
          </a:xfrm>
          <a:prstGeom prst="leftRightArrow">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33463" r="10425"/>
          <a:stretch/>
        </p:blipFill>
        <p:spPr>
          <a:xfrm>
            <a:off x="3637781" y="2457880"/>
            <a:ext cx="1755000" cy="1755000"/>
          </a:xfrm>
          <a:prstGeom prst="ellipse">
            <a:avLst/>
          </a:prstGeom>
          <a:ln w="38100">
            <a:solidFill>
              <a:schemeClr val="bg1">
                <a:lumMod val="65000"/>
              </a:schemeClr>
            </a:solidFill>
          </a:ln>
          <a:effectLst>
            <a:outerShdw blurRad="50800" dist="38100" dir="2700000" algn="tl" rotWithShape="0">
              <a:prstClr val="black">
                <a:alpha val="40000"/>
              </a:prstClr>
            </a:outerShdw>
          </a:effectLst>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661" t="18365" r="-661" b="10879"/>
          <a:stretch/>
        </p:blipFill>
        <p:spPr>
          <a:xfrm>
            <a:off x="5641097" y="2457880"/>
            <a:ext cx="1755000" cy="1755000"/>
          </a:xfrm>
          <a:prstGeom prst="ellipse">
            <a:avLst/>
          </a:prstGeom>
          <a:ln w="38100">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1988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image027"/>
          <p:cNvPicPr>
            <a:picLocks noChangeAspect="1" noChangeArrowheads="1"/>
          </p:cNvPicPr>
          <p:nvPr/>
        </p:nvPicPr>
        <p:blipFill rotWithShape="1">
          <a:blip r:embed="rId2">
            <a:extLst>
              <a:ext uri="{28A0092B-C50C-407E-A947-70E740481C1C}">
                <a14:useLocalDpi xmlns:a14="http://schemas.microsoft.com/office/drawing/2010/main" val="0"/>
              </a:ext>
            </a:extLst>
          </a:blip>
          <a:srcRect r="5028"/>
          <a:stretch/>
        </p:blipFill>
        <p:spPr bwMode="auto">
          <a:xfrm>
            <a:off x="6544264" y="2486249"/>
            <a:ext cx="259973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1923" y="1203284"/>
            <a:ext cx="7886700" cy="994172"/>
          </a:xfrm>
        </p:spPr>
        <p:txBody>
          <a:bodyPr/>
          <a:lstStyle/>
          <a:p>
            <a:r>
              <a:rPr lang="en-SG" b="1" dirty="0">
                <a:solidFill>
                  <a:schemeClr val="bg2">
                    <a:lumMod val="25000"/>
                  </a:schemeClr>
                </a:solidFill>
                <a:latin typeface="+mn-lt"/>
              </a:rPr>
              <a:t>Prevention</a:t>
            </a:r>
          </a:p>
        </p:txBody>
      </p:sp>
      <p:sp>
        <p:nvSpPr>
          <p:cNvPr id="5" name="Content Placeholder 4"/>
          <p:cNvSpPr>
            <a:spLocks noGrp="1"/>
          </p:cNvSpPr>
          <p:nvPr>
            <p:ph idx="1"/>
          </p:nvPr>
        </p:nvSpPr>
        <p:spPr>
          <a:xfrm>
            <a:off x="351923" y="2117936"/>
            <a:ext cx="5964656" cy="3502326"/>
          </a:xfrm>
        </p:spPr>
        <p:txBody>
          <a:bodyPr>
            <a:normAutofit/>
          </a:bodyPr>
          <a:lstStyle/>
          <a:p>
            <a:pPr lvl="0"/>
            <a:r>
              <a:rPr lang="en-US" sz="2100" dirty="0"/>
              <a:t>Scaling down of non-essential activities</a:t>
            </a:r>
          </a:p>
          <a:p>
            <a:pPr lvl="0"/>
            <a:r>
              <a:rPr lang="en-US" sz="2100" dirty="0"/>
              <a:t>Wearing of masks </a:t>
            </a:r>
          </a:p>
          <a:p>
            <a:pPr lvl="0"/>
            <a:r>
              <a:rPr lang="en-US" sz="2100" dirty="0"/>
              <a:t>Wearing of Personal Protective Equipment (PPE)</a:t>
            </a:r>
          </a:p>
          <a:p>
            <a:pPr lvl="0"/>
            <a:r>
              <a:rPr lang="en-US" sz="2100" dirty="0"/>
              <a:t>Working in split shifts</a:t>
            </a:r>
          </a:p>
          <a:p>
            <a:pPr lvl="0"/>
            <a:r>
              <a:rPr lang="en-US" sz="2100" dirty="0"/>
              <a:t>Cleaning and disinfection of vehicles and workspaces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5466"/>
          <a:stretch/>
        </p:blipFill>
        <p:spPr>
          <a:xfrm>
            <a:off x="6544263" y="857250"/>
            <a:ext cx="2607463" cy="1840832"/>
          </a:xfrm>
          <a:prstGeom prst="rect">
            <a:avLst/>
          </a:prstGeom>
        </p:spPr>
      </p:pic>
      <p:pic>
        <p:nvPicPr>
          <p:cNvPr id="10" name="Picture 2" descr="image030"/>
          <p:cNvPicPr>
            <a:picLocks noChangeAspect="1" noChangeArrowheads="1"/>
          </p:cNvPicPr>
          <p:nvPr/>
        </p:nvPicPr>
        <p:blipFill rotWithShape="1">
          <a:blip r:embed="rId4">
            <a:extLst>
              <a:ext uri="{28A0092B-C50C-407E-A947-70E740481C1C}">
                <a14:useLocalDpi xmlns:a14="http://schemas.microsoft.com/office/drawing/2010/main" val="0"/>
              </a:ext>
            </a:extLst>
          </a:blip>
          <a:srcRect r="4880" b="6829"/>
          <a:stretch/>
        </p:blipFill>
        <p:spPr bwMode="auto">
          <a:xfrm>
            <a:off x="6544263" y="4315049"/>
            <a:ext cx="2611769" cy="170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533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10"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210" y="4086889"/>
            <a:ext cx="2870791" cy="191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1267" y="2332886"/>
            <a:ext cx="5285449" cy="3263504"/>
          </a:xfrm>
        </p:spPr>
        <p:txBody>
          <a:bodyPr>
            <a:noAutofit/>
          </a:bodyPr>
          <a:lstStyle/>
          <a:p>
            <a:pPr lvl="0"/>
            <a:r>
              <a:rPr lang="en-US" sz="2100" dirty="0"/>
              <a:t>Entry control to premises and compulsory temperature screening and travel/health declarations</a:t>
            </a:r>
          </a:p>
          <a:p>
            <a:pPr lvl="0"/>
            <a:r>
              <a:rPr lang="en-US" sz="2100" dirty="0"/>
              <a:t>Close monitoring of staff and inmate health and well-being</a:t>
            </a:r>
          </a:p>
          <a:p>
            <a:r>
              <a:rPr lang="en-US" sz="2100" dirty="0"/>
              <a:t>Segregation of newly-admitted inmates in cohorts for 14 days</a:t>
            </a:r>
          </a:p>
          <a:p>
            <a:endParaRPr lang="en-SG" sz="21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3210" y="857250"/>
            <a:ext cx="2870791" cy="1614821"/>
          </a:xfrm>
          <a:prstGeom prst="rect">
            <a:avLst/>
          </a:prstGeom>
        </p:spPr>
      </p:pic>
      <p:pic>
        <p:nvPicPr>
          <p:cNvPr id="1030" name="Picture 7" descr="cid:image007.jpg@01D640F0.D75DB660"/>
          <p:cNvPicPr>
            <a:picLocks noChangeAspect="1" noChangeArrowheads="1"/>
          </p:cNvPicPr>
          <p:nvPr/>
        </p:nvPicPr>
        <p:blipFill rotWithShape="1">
          <a:blip r:embed="rId4">
            <a:extLst>
              <a:ext uri="{28A0092B-C50C-407E-A947-70E740481C1C}">
                <a14:useLocalDpi xmlns:a14="http://schemas.microsoft.com/office/drawing/2010/main" val="0"/>
              </a:ext>
            </a:extLst>
          </a:blip>
          <a:srcRect t="3772" b="3188"/>
          <a:stretch/>
        </p:blipFill>
        <p:spPr bwMode="auto">
          <a:xfrm>
            <a:off x="6273210" y="2472071"/>
            <a:ext cx="2870791" cy="178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3"/>
          <p:cNvSpPr txBox="1">
            <a:spLocks/>
          </p:cNvSpPr>
          <p:nvPr/>
        </p:nvSpPr>
        <p:spPr>
          <a:xfrm>
            <a:off x="351923" y="1203284"/>
            <a:ext cx="7886700" cy="994172"/>
          </a:xfrm>
          <a:prstGeom prst="rect">
            <a:avLst/>
          </a:prstGeom>
        </p:spPr>
        <p:txBody>
          <a:bodyPr vert="horz" lIns="68580" tIns="34290" rIns="68580" bIns="34290" rtlCol="0" anchor="t">
            <a:noAutofit/>
          </a:bodyPr>
          <a:lstStyle>
            <a:lvl1pPr algn="l" defTabSz="457200" rtl="0" eaLnBrk="1" latinLnBrk="0" hangingPunct="1">
              <a:spcBef>
                <a:spcPct val="0"/>
              </a:spcBef>
              <a:buNone/>
              <a:defRPr sz="4200" b="1" i="0" kern="1200">
                <a:solidFill>
                  <a:srgbClr val="00206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SG" sz="3150" dirty="0">
                <a:solidFill>
                  <a:schemeClr val="tx1">
                    <a:lumMod val="85000"/>
                    <a:lumOff val="15000"/>
                  </a:schemeClr>
                </a:solidFill>
                <a:latin typeface="+mn-lt"/>
              </a:rPr>
              <a:t>Detection and Isolation</a:t>
            </a:r>
          </a:p>
        </p:txBody>
      </p:sp>
    </p:spTree>
    <p:extLst>
      <p:ext uri="{BB962C8B-B14F-4D97-AF65-F5344CB8AC3E}">
        <p14:creationId xmlns:p14="http://schemas.microsoft.com/office/powerpoint/2010/main" val="2248863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728" y="2350946"/>
            <a:ext cx="3698168" cy="1929288"/>
          </a:xfrm>
        </p:spPr>
        <p:txBody>
          <a:bodyPr>
            <a:noAutofit/>
          </a:bodyPr>
          <a:lstStyle/>
          <a:p>
            <a:pPr lvl="0"/>
            <a:r>
              <a:rPr lang="en-US" sz="2100" dirty="0"/>
              <a:t>Personal hygiene reminders</a:t>
            </a:r>
          </a:p>
          <a:p>
            <a:pPr lvl="0"/>
            <a:r>
              <a:rPr lang="en-US" sz="2100" dirty="0"/>
              <a:t>Enforcement of safe distancing measures</a:t>
            </a:r>
          </a:p>
          <a:p>
            <a:pPr lvl="0"/>
            <a:r>
              <a:rPr lang="en-US" sz="2100" dirty="0"/>
              <a:t>Adoption of telecommuting as default mode of working </a:t>
            </a:r>
          </a:p>
        </p:txBody>
      </p:sp>
      <p:pic>
        <p:nvPicPr>
          <p:cNvPr id="6" name="Picture 5"/>
          <p:cNvPicPr>
            <a:picLocks noChangeAspect="1"/>
          </p:cNvPicPr>
          <p:nvPr/>
        </p:nvPicPr>
        <p:blipFill>
          <a:blip r:embed="rId2"/>
          <a:stretch>
            <a:fillRect/>
          </a:stretch>
        </p:blipFill>
        <p:spPr>
          <a:xfrm>
            <a:off x="0" y="4398074"/>
            <a:ext cx="9144000" cy="181046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 b="15365"/>
          <a:stretch/>
        </p:blipFill>
        <p:spPr>
          <a:xfrm>
            <a:off x="6807213" y="857250"/>
            <a:ext cx="2336787" cy="35209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310" y="857250"/>
            <a:ext cx="2496903" cy="3528915"/>
          </a:xfrm>
          <a:prstGeom prst="rect">
            <a:avLst/>
          </a:prstGeom>
        </p:spPr>
      </p:pic>
      <p:sp>
        <p:nvSpPr>
          <p:cNvPr id="10" name="Title 3"/>
          <p:cNvSpPr>
            <a:spLocks noGrp="1"/>
          </p:cNvSpPr>
          <p:nvPr>
            <p:ph type="title"/>
          </p:nvPr>
        </p:nvSpPr>
        <p:spPr>
          <a:xfrm>
            <a:off x="240977" y="810707"/>
            <a:ext cx="4069333" cy="994172"/>
          </a:xfrm>
        </p:spPr>
        <p:txBody>
          <a:bodyPr/>
          <a:lstStyle/>
          <a:p>
            <a:r>
              <a:rPr lang="en-SG" b="1" dirty="0">
                <a:solidFill>
                  <a:schemeClr val="tx1">
                    <a:lumMod val="85000"/>
                    <a:lumOff val="15000"/>
                  </a:schemeClr>
                </a:solidFill>
                <a:latin typeface="+mn-lt"/>
              </a:rPr>
              <a:t>Managing Social Responsibility</a:t>
            </a:r>
          </a:p>
        </p:txBody>
      </p:sp>
    </p:spTree>
    <p:extLst>
      <p:ext uri="{BB962C8B-B14F-4D97-AF65-F5344CB8AC3E}">
        <p14:creationId xmlns:p14="http://schemas.microsoft.com/office/powerpoint/2010/main" val="2924957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F164-46E1-BB4C-8702-EDE1355DEA9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0A32DA1-BC34-AC40-B74D-9C27C46DB39A}"/>
              </a:ext>
            </a:extLst>
          </p:cNvPr>
          <p:cNvSpPr>
            <a:spLocks noGrp="1"/>
          </p:cNvSpPr>
          <p:nvPr>
            <p:ph type="subTitle" idx="1"/>
          </p:nvPr>
        </p:nvSpPr>
        <p:spPr/>
        <p:txBody>
          <a:bodyPr/>
          <a:lstStyle/>
          <a:p>
            <a:pPr algn="ctr"/>
            <a:r>
              <a:rPr lang="en-US"/>
              <a:t>DR FRANK PORPORINO</a:t>
            </a:r>
          </a:p>
          <a:p>
            <a:pPr algn="ctr"/>
            <a:r>
              <a:rPr lang="en-US"/>
              <a:t>IACFP PRESIDENT</a:t>
            </a:r>
          </a:p>
        </p:txBody>
      </p:sp>
      <p:pic>
        <p:nvPicPr>
          <p:cNvPr id="5" name="Picture 4">
            <a:extLst>
              <a:ext uri="{FF2B5EF4-FFF2-40B4-BE49-F238E27FC236}">
                <a16:creationId xmlns:a16="http://schemas.microsoft.com/office/drawing/2014/main" id="{211E0C52-F16A-AA4A-99DA-389819B28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3084"/>
            <a:ext cx="9144000" cy="3432048"/>
          </a:xfrm>
          <a:prstGeom prst="rect">
            <a:avLst/>
          </a:prstGeom>
        </p:spPr>
      </p:pic>
    </p:spTree>
    <p:extLst>
      <p:ext uri="{BB962C8B-B14F-4D97-AF65-F5344CB8AC3E}">
        <p14:creationId xmlns:p14="http://schemas.microsoft.com/office/powerpoint/2010/main" val="10057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b="1" dirty="0">
                <a:solidFill>
                  <a:schemeClr val="tx1">
                    <a:lumMod val="85000"/>
                    <a:lumOff val="15000"/>
                  </a:schemeClr>
                </a:solidFill>
                <a:latin typeface="+mn-lt"/>
              </a:rPr>
              <a:t>Key Strategies to Support Staff Mental Well-Being</a:t>
            </a:r>
          </a:p>
        </p:txBody>
      </p:sp>
      <p:sp>
        <p:nvSpPr>
          <p:cNvPr id="5" name="Content Placeholder 4">
            <a:extLst>
              <a:ext uri="{FF2B5EF4-FFF2-40B4-BE49-F238E27FC236}">
                <a16:creationId xmlns:a16="http://schemas.microsoft.com/office/drawing/2014/main" id="{29E16CEE-11A5-DA4B-BE69-4B4627802B6E}"/>
              </a:ext>
            </a:extLst>
          </p:cNvPr>
          <p:cNvSpPr>
            <a:spLocks noGrp="1"/>
          </p:cNvSpPr>
          <p:nvPr>
            <p:ph sz="half" idx="1"/>
          </p:nvPr>
        </p:nvSpPr>
        <p:spPr/>
        <p:txBody>
          <a:bodyPr/>
          <a:lstStyle/>
          <a:p>
            <a:endParaRPr lang="en-US" dirty="0"/>
          </a:p>
          <a:p>
            <a:endParaRPr lang="en-US" dirty="0"/>
          </a:p>
          <a:p>
            <a:pPr marL="457200" lvl="1" indent="0">
              <a:buNone/>
            </a:pPr>
            <a:r>
              <a:rPr lang="en-US" sz="3600" dirty="0"/>
              <a:t>	</a:t>
            </a:r>
            <a:endParaRPr lang="en-US" dirty="0"/>
          </a:p>
          <a:p>
            <a:pPr marL="0" indent="0">
              <a:buNone/>
            </a:pPr>
            <a:r>
              <a:rPr lang="en-US" dirty="0"/>
              <a:t>	</a:t>
            </a:r>
          </a:p>
        </p:txBody>
      </p:sp>
      <p:sp>
        <p:nvSpPr>
          <p:cNvPr id="6" name="Content Placeholder 5">
            <a:extLst>
              <a:ext uri="{FF2B5EF4-FFF2-40B4-BE49-F238E27FC236}">
                <a16:creationId xmlns:a16="http://schemas.microsoft.com/office/drawing/2014/main" id="{CF15B30B-F946-C541-B420-101AA297C884}"/>
              </a:ext>
            </a:extLst>
          </p:cNvPr>
          <p:cNvSpPr>
            <a:spLocks noGrp="1"/>
          </p:cNvSpPr>
          <p:nvPr>
            <p:ph sz="half" idx="2"/>
          </p:nvPr>
        </p:nvSpPr>
        <p:spPr/>
        <p:txBody>
          <a:bodyPr/>
          <a:lstStyle/>
          <a:p>
            <a:pPr marL="0" indent="0">
              <a:buNone/>
            </a:pPr>
            <a:endParaRPr lang="en-US" dirty="0"/>
          </a:p>
        </p:txBody>
      </p:sp>
      <p:pic>
        <p:nvPicPr>
          <p:cNvPr id="26" name="Picture 2" descr="4daacd35-d142-49a9-ae41-54a9c36f6818@reso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455" t="2943" r="23875" b="5542"/>
          <a:stretch/>
        </p:blipFill>
        <p:spPr bwMode="auto">
          <a:xfrm>
            <a:off x="3437209" y="3243263"/>
            <a:ext cx="209126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Pentagon 27"/>
          <p:cNvSpPr/>
          <p:nvPr/>
        </p:nvSpPr>
        <p:spPr>
          <a:xfrm>
            <a:off x="886953" y="3564732"/>
            <a:ext cx="2271713" cy="118586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100" dirty="0">
                <a:solidFill>
                  <a:schemeClr val="bg1"/>
                </a:solidFill>
                <a:latin typeface="Arial" panose="020B0604020202020204" pitchFamily="34" charset="0"/>
                <a:cs typeface="Arial" panose="020B0604020202020204" pitchFamily="34" charset="0"/>
              </a:rPr>
              <a:t>Physical </a:t>
            </a:r>
          </a:p>
          <a:p>
            <a:pPr algn="ctr"/>
            <a:r>
              <a:rPr lang="en-SG" sz="2100" dirty="0">
                <a:solidFill>
                  <a:schemeClr val="bg1"/>
                </a:solidFill>
                <a:latin typeface="Arial" panose="020B0604020202020204" pitchFamily="34" charset="0"/>
                <a:cs typeface="Arial" panose="020B0604020202020204" pitchFamily="34" charset="0"/>
              </a:rPr>
              <a:t>Well-being</a:t>
            </a:r>
          </a:p>
        </p:txBody>
      </p:sp>
      <p:sp>
        <p:nvSpPr>
          <p:cNvPr id="30" name="Pentagon 29"/>
          <p:cNvSpPr/>
          <p:nvPr/>
        </p:nvSpPr>
        <p:spPr>
          <a:xfrm rot="10800000">
            <a:off x="5915025" y="3564732"/>
            <a:ext cx="2271713" cy="1185863"/>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p>
        </p:txBody>
      </p:sp>
      <p:sp>
        <p:nvSpPr>
          <p:cNvPr id="31" name="TextBox 30"/>
          <p:cNvSpPr txBox="1"/>
          <p:nvPr/>
        </p:nvSpPr>
        <p:spPr>
          <a:xfrm>
            <a:off x="6408796" y="3799316"/>
            <a:ext cx="1686542" cy="738664"/>
          </a:xfrm>
          <a:prstGeom prst="rect">
            <a:avLst/>
          </a:prstGeom>
          <a:noFill/>
        </p:spPr>
        <p:txBody>
          <a:bodyPr wrap="square" rtlCol="0">
            <a:spAutoFit/>
          </a:bodyPr>
          <a:lstStyle/>
          <a:p>
            <a:pPr algn="ctr"/>
            <a:r>
              <a:rPr lang="en-SG" sz="2100" dirty="0">
                <a:solidFill>
                  <a:schemeClr val="bg1"/>
                </a:solidFill>
                <a:latin typeface="Arial" panose="020B0604020202020204" pitchFamily="34" charset="0"/>
                <a:cs typeface="Arial" panose="020B0604020202020204" pitchFamily="34" charset="0"/>
              </a:rPr>
              <a:t>Mental </a:t>
            </a:r>
          </a:p>
          <a:p>
            <a:pPr algn="ctr"/>
            <a:r>
              <a:rPr lang="en-SG" sz="2100" dirty="0">
                <a:solidFill>
                  <a:schemeClr val="bg1"/>
                </a:solidFill>
                <a:latin typeface="Arial" panose="020B0604020202020204" pitchFamily="34" charset="0"/>
                <a:cs typeface="Arial" panose="020B0604020202020204" pitchFamily="34" charset="0"/>
              </a:rPr>
              <a:t>Well-being</a:t>
            </a:r>
          </a:p>
        </p:txBody>
      </p:sp>
    </p:spTree>
    <p:extLst>
      <p:ext uri="{BB962C8B-B14F-4D97-AF65-F5344CB8AC3E}">
        <p14:creationId xmlns:p14="http://schemas.microsoft.com/office/powerpoint/2010/main" val="2766512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040524" y="2396938"/>
            <a:ext cx="7210097" cy="3289487"/>
            <a:chOff x="2032000" y="2052918"/>
            <a:chExt cx="8128000" cy="4385982"/>
          </a:xfrm>
        </p:grpSpPr>
        <p:graphicFrame>
          <p:nvGraphicFramePr>
            <p:cNvPr id="37" name="Diagram 36"/>
            <p:cNvGraphicFramePr/>
            <p:nvPr/>
          </p:nvGraphicFramePr>
          <p:xfrm>
            <a:off x="2032000" y="2052918"/>
            <a:ext cx="8128000" cy="4385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p:cNvSpPr txBox="1"/>
            <p:nvPr/>
          </p:nvSpPr>
          <p:spPr>
            <a:xfrm>
              <a:off x="2850007" y="5915525"/>
              <a:ext cx="2724151" cy="400109"/>
            </a:xfrm>
            <a:prstGeom prst="rect">
              <a:avLst/>
            </a:prstGeom>
            <a:noFill/>
          </p:spPr>
          <p:txBody>
            <a:bodyPr wrap="square" rtlCol="0">
              <a:spAutoFit/>
            </a:bodyPr>
            <a:lstStyle/>
            <a:p>
              <a:pPr algn="ctr"/>
              <a:r>
                <a:rPr lang="en-SG" sz="1350" b="1" dirty="0">
                  <a:latin typeface="Arial" panose="020B0604020202020204" pitchFamily="34" charset="0"/>
                  <a:cs typeface="Arial" panose="020B0604020202020204" pitchFamily="34" charset="0"/>
                </a:rPr>
                <a:t>Baseline Resilience </a:t>
              </a:r>
            </a:p>
          </p:txBody>
        </p:sp>
        <p:sp>
          <p:nvSpPr>
            <p:cNvPr id="39" name="TextBox 38"/>
            <p:cNvSpPr txBox="1"/>
            <p:nvPr/>
          </p:nvSpPr>
          <p:spPr>
            <a:xfrm>
              <a:off x="6392163" y="5915525"/>
              <a:ext cx="2836991" cy="400109"/>
            </a:xfrm>
            <a:prstGeom prst="rect">
              <a:avLst/>
            </a:prstGeom>
            <a:noFill/>
          </p:spPr>
          <p:txBody>
            <a:bodyPr wrap="square" rtlCol="0">
              <a:spAutoFit/>
            </a:bodyPr>
            <a:lstStyle/>
            <a:p>
              <a:pPr algn="ctr"/>
              <a:r>
                <a:rPr lang="en-SG" sz="1350" b="1" dirty="0">
                  <a:latin typeface="Arial" panose="020B0604020202020204" pitchFamily="34" charset="0"/>
                  <a:cs typeface="Arial" panose="020B0604020202020204" pitchFamily="34" charset="0"/>
                </a:rPr>
                <a:t>Existing Social Support</a:t>
              </a:r>
            </a:p>
          </p:txBody>
        </p:sp>
      </p:grpSp>
      <p:sp>
        <p:nvSpPr>
          <p:cNvPr id="2" name="Title 1"/>
          <p:cNvSpPr>
            <a:spLocks noGrp="1"/>
          </p:cNvSpPr>
          <p:nvPr>
            <p:ph type="title"/>
          </p:nvPr>
        </p:nvSpPr>
        <p:spPr/>
        <p:txBody>
          <a:bodyPr/>
          <a:lstStyle/>
          <a:p>
            <a:r>
              <a:rPr lang="en-SG" b="1" dirty="0">
                <a:solidFill>
                  <a:schemeClr val="tx1">
                    <a:lumMod val="85000"/>
                    <a:lumOff val="15000"/>
                  </a:schemeClr>
                </a:solidFill>
                <a:latin typeface="+mn-lt"/>
              </a:rPr>
              <a:t>Key Strategies to Support Staff Mental Well-Being</a:t>
            </a:r>
          </a:p>
        </p:txBody>
      </p:sp>
      <p:sp>
        <p:nvSpPr>
          <p:cNvPr id="6" name="Content Placeholder 5">
            <a:extLst>
              <a:ext uri="{FF2B5EF4-FFF2-40B4-BE49-F238E27FC236}">
                <a16:creationId xmlns:a16="http://schemas.microsoft.com/office/drawing/2014/main" id="{F2432815-66CF-9D49-ABCB-C3F1C102CEFA}"/>
              </a:ext>
            </a:extLst>
          </p:cNvPr>
          <p:cNvSpPr>
            <a:spLocks noGrp="1"/>
          </p:cNvSpPr>
          <p:nvPr>
            <p:ph sz="half" idx="1"/>
          </p:nvPr>
        </p:nvSpPr>
        <p:spPr/>
        <p:txBody>
          <a:bodyPr/>
          <a:lstStyle/>
          <a:p>
            <a:endParaRPr lang="en-US"/>
          </a:p>
        </p:txBody>
      </p:sp>
      <p:sp>
        <p:nvSpPr>
          <p:cNvPr id="7" name="Content Placeholder 6">
            <a:extLst>
              <a:ext uri="{FF2B5EF4-FFF2-40B4-BE49-F238E27FC236}">
                <a16:creationId xmlns:a16="http://schemas.microsoft.com/office/drawing/2014/main" id="{FD1EF99E-D6E9-9E42-B201-C7FA9D274CFF}"/>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138657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b="1" dirty="0">
                <a:solidFill>
                  <a:schemeClr val="tx1">
                    <a:lumMod val="85000"/>
                    <a:lumOff val="15000"/>
                  </a:schemeClr>
                </a:solidFill>
                <a:latin typeface="+mn-lt"/>
                <a:cs typeface="Segoe UI Semilight" panose="020B0402040204020203" pitchFamily="34" charset="0"/>
              </a:rPr>
              <a:t>Building Individual PsyCap</a:t>
            </a:r>
            <a:br>
              <a:rPr lang="en-SG" b="1" dirty="0">
                <a:cs typeface="Segoe UI Semilight" panose="020B0402040204020203" pitchFamily="34" charset="0"/>
              </a:rPr>
            </a:br>
            <a:endParaRPr lang="en-SG" b="1" dirty="0"/>
          </a:p>
        </p:txBody>
      </p:sp>
      <p:sp>
        <p:nvSpPr>
          <p:cNvPr id="3" name="Content Placeholder 2">
            <a:extLst>
              <a:ext uri="{FF2B5EF4-FFF2-40B4-BE49-F238E27FC236}">
                <a16:creationId xmlns:a16="http://schemas.microsoft.com/office/drawing/2014/main" id="{208EDB8F-EED7-F34C-A8BD-DD266997D9F6}"/>
              </a:ext>
            </a:extLst>
          </p:cNvPr>
          <p:cNvSpPr>
            <a:spLocks noGrp="1"/>
          </p:cNvSpPr>
          <p:nvPr>
            <p:ph sz="half" idx="1"/>
          </p:nvPr>
        </p:nvSpPr>
        <p:spPr/>
        <p:txBody>
          <a:bodyPr/>
          <a:lstStyle/>
          <a:p>
            <a:endParaRPr lang="en-US" dirty="0"/>
          </a:p>
        </p:txBody>
      </p:sp>
      <p:sp>
        <p:nvSpPr>
          <p:cNvPr id="8" name="Content Placeholder 7">
            <a:extLst>
              <a:ext uri="{FF2B5EF4-FFF2-40B4-BE49-F238E27FC236}">
                <a16:creationId xmlns:a16="http://schemas.microsoft.com/office/drawing/2014/main" id="{42C4F761-1246-5C4E-95C8-038F4C92F7A1}"/>
              </a:ext>
            </a:extLst>
          </p:cNvPr>
          <p:cNvSpPr>
            <a:spLocks noGrp="1"/>
          </p:cNvSpPr>
          <p:nvPr>
            <p:ph sz="half" idx="2"/>
          </p:nvPr>
        </p:nvSpPr>
        <p:spPr/>
        <p:txBody>
          <a:bodyPr/>
          <a:lstStyle/>
          <a:p>
            <a:endParaRPr lang="en-US" dirty="0"/>
          </a:p>
        </p:txBody>
      </p:sp>
      <p:pic>
        <p:nvPicPr>
          <p:cNvPr id="4" name="Picture 3"/>
          <p:cNvPicPr>
            <a:picLocks noChangeAspect="1"/>
          </p:cNvPicPr>
          <p:nvPr/>
        </p:nvPicPr>
        <p:blipFill>
          <a:blip r:embed="rId3"/>
          <a:stretch>
            <a:fillRect/>
          </a:stretch>
        </p:blipFill>
        <p:spPr>
          <a:xfrm>
            <a:off x="2922104" y="1297306"/>
            <a:ext cx="3130827" cy="5143500"/>
          </a:xfrm>
          <a:prstGeom prst="rect">
            <a:avLst/>
          </a:prstGeom>
        </p:spPr>
      </p:pic>
      <p:pic>
        <p:nvPicPr>
          <p:cNvPr id="6" name="Picture 5"/>
          <p:cNvPicPr>
            <a:picLocks noChangeAspect="1"/>
          </p:cNvPicPr>
          <p:nvPr/>
        </p:nvPicPr>
        <p:blipFill>
          <a:blip r:embed="rId4"/>
          <a:stretch>
            <a:fillRect/>
          </a:stretch>
        </p:blipFill>
        <p:spPr>
          <a:xfrm>
            <a:off x="6045862" y="1297306"/>
            <a:ext cx="3091069" cy="5143500"/>
          </a:xfrm>
          <a:prstGeom prst="rect">
            <a:avLst/>
          </a:prstGeom>
        </p:spPr>
      </p:pic>
      <p:pic>
        <p:nvPicPr>
          <p:cNvPr id="5" name="Picture 4"/>
          <p:cNvPicPr>
            <a:picLocks noChangeAspect="1"/>
          </p:cNvPicPr>
          <p:nvPr/>
        </p:nvPicPr>
        <p:blipFill>
          <a:blip r:embed="rId5"/>
          <a:stretch>
            <a:fillRect/>
          </a:stretch>
        </p:blipFill>
        <p:spPr>
          <a:xfrm>
            <a:off x="0" y="1297306"/>
            <a:ext cx="2922104" cy="5143500"/>
          </a:xfrm>
          <a:prstGeom prst="rect">
            <a:avLst/>
          </a:prstGeom>
        </p:spPr>
      </p:pic>
    </p:spTree>
    <p:extLst>
      <p:ext uri="{BB962C8B-B14F-4D97-AF65-F5344CB8AC3E}">
        <p14:creationId xmlns:p14="http://schemas.microsoft.com/office/powerpoint/2010/main" val="1598704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121" r="1238"/>
          <a:stretch/>
        </p:blipFill>
        <p:spPr>
          <a:xfrm>
            <a:off x="6976648" y="2223051"/>
            <a:ext cx="2110202" cy="3060512"/>
          </a:xfrm>
          <a:prstGeom prst="rect">
            <a:avLst/>
          </a:prstGeom>
        </p:spPr>
      </p:pic>
      <p:sp>
        <p:nvSpPr>
          <p:cNvPr id="2" name="Title 1"/>
          <p:cNvSpPr>
            <a:spLocks noGrp="1"/>
          </p:cNvSpPr>
          <p:nvPr>
            <p:ph type="title"/>
          </p:nvPr>
        </p:nvSpPr>
        <p:spPr/>
        <p:txBody>
          <a:bodyPr>
            <a:normAutofit/>
          </a:bodyPr>
          <a:lstStyle/>
          <a:p>
            <a:r>
              <a:rPr lang="en-SG" b="1" dirty="0">
                <a:solidFill>
                  <a:schemeClr val="tx1">
                    <a:lumMod val="85000"/>
                    <a:lumOff val="15000"/>
                  </a:schemeClr>
                </a:solidFill>
                <a:latin typeface="+mn-lt"/>
                <a:cs typeface="Segoe UI Semilight" panose="020B0402040204020203" pitchFamily="34" charset="0"/>
              </a:rPr>
              <a:t>Building Individual PsyCap</a:t>
            </a:r>
            <a:endParaRPr lang="en-SG" dirty="0">
              <a:solidFill>
                <a:schemeClr val="tx1">
                  <a:lumMod val="85000"/>
                  <a:lumOff val="15000"/>
                </a:schemeClr>
              </a:solidFill>
              <a:latin typeface="+mn-lt"/>
            </a:endParaRPr>
          </a:p>
        </p:txBody>
      </p:sp>
      <p:sp>
        <p:nvSpPr>
          <p:cNvPr id="5" name="Content Placeholder 4">
            <a:extLst>
              <a:ext uri="{FF2B5EF4-FFF2-40B4-BE49-F238E27FC236}">
                <a16:creationId xmlns:a16="http://schemas.microsoft.com/office/drawing/2014/main" id="{0AB47C93-E1D9-CF40-9F9C-33F2DE236E92}"/>
              </a:ext>
            </a:extLst>
          </p:cNvPr>
          <p:cNvSpPr>
            <a:spLocks noGrp="1"/>
          </p:cNvSpPr>
          <p:nvPr>
            <p:ph sz="half" idx="1"/>
          </p:nvPr>
        </p:nvSpPr>
        <p:spPr/>
        <p:txBody>
          <a:bodyPr/>
          <a:lstStyle/>
          <a:p>
            <a:endParaRPr lang="en-US" dirty="0"/>
          </a:p>
        </p:txBody>
      </p:sp>
      <p:sp>
        <p:nvSpPr>
          <p:cNvPr id="9" name="Content Placeholder 8">
            <a:extLst>
              <a:ext uri="{FF2B5EF4-FFF2-40B4-BE49-F238E27FC236}">
                <a16:creationId xmlns:a16="http://schemas.microsoft.com/office/drawing/2014/main" id="{46B5567D-E520-324D-808A-05758D7A8EBF}"/>
              </a:ext>
            </a:extLst>
          </p:cNvPr>
          <p:cNvSpPr>
            <a:spLocks noGrp="1"/>
          </p:cNvSpPr>
          <p:nvPr>
            <p:ph sz="half" idx="2"/>
          </p:nvPr>
        </p:nvSpPr>
        <p:spPr/>
        <p:txBody>
          <a:bodyPr/>
          <a:lstStyle/>
          <a:p>
            <a:endParaRPr lang="en-US" dirty="0"/>
          </a:p>
        </p:txBody>
      </p:sp>
      <p:pic>
        <p:nvPicPr>
          <p:cNvPr id="4" name="Picture 3"/>
          <p:cNvPicPr>
            <a:picLocks noChangeAspect="1"/>
          </p:cNvPicPr>
          <p:nvPr/>
        </p:nvPicPr>
        <p:blipFill rotWithShape="1">
          <a:blip r:embed="rId4"/>
          <a:srcRect b="1493"/>
          <a:stretch/>
        </p:blipFill>
        <p:spPr>
          <a:xfrm>
            <a:off x="106204" y="2204324"/>
            <a:ext cx="2159585" cy="3055652"/>
          </a:xfrm>
          <a:prstGeom prst="rect">
            <a:avLst/>
          </a:prstGeom>
        </p:spPr>
      </p:pic>
      <p:pic>
        <p:nvPicPr>
          <p:cNvPr id="6" name="Picture 5"/>
          <p:cNvPicPr>
            <a:picLocks noChangeAspect="1"/>
          </p:cNvPicPr>
          <p:nvPr/>
        </p:nvPicPr>
        <p:blipFill>
          <a:blip r:embed="rId5"/>
          <a:stretch>
            <a:fillRect/>
          </a:stretch>
        </p:blipFill>
        <p:spPr>
          <a:xfrm>
            <a:off x="4688066" y="2204324"/>
            <a:ext cx="2156958" cy="3079239"/>
          </a:xfrm>
          <a:prstGeom prst="rect">
            <a:avLst/>
          </a:prstGeom>
        </p:spPr>
      </p:pic>
      <p:pic>
        <p:nvPicPr>
          <p:cNvPr id="7" name="Picture 6"/>
          <p:cNvPicPr>
            <a:picLocks noChangeAspect="1"/>
          </p:cNvPicPr>
          <p:nvPr/>
        </p:nvPicPr>
        <p:blipFill>
          <a:blip r:embed="rId6"/>
          <a:stretch>
            <a:fillRect/>
          </a:stretch>
        </p:blipFill>
        <p:spPr>
          <a:xfrm>
            <a:off x="2399484" y="2199463"/>
            <a:ext cx="2154887" cy="3060513"/>
          </a:xfrm>
          <a:prstGeom prst="rect">
            <a:avLst/>
          </a:prstGeom>
        </p:spPr>
      </p:pic>
    </p:spTree>
    <p:extLst>
      <p:ext uri="{BB962C8B-B14F-4D97-AF65-F5344CB8AC3E}">
        <p14:creationId xmlns:p14="http://schemas.microsoft.com/office/powerpoint/2010/main" val="3383661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74645" y="918493"/>
            <a:ext cx="7279822" cy="1050398"/>
          </a:xfrm>
        </p:spPr>
        <p:txBody>
          <a:bodyPr>
            <a:normAutofit fontScale="90000"/>
          </a:bodyPr>
          <a:lstStyle/>
          <a:p>
            <a:r>
              <a:rPr lang="en-SG" b="1" dirty="0">
                <a:solidFill>
                  <a:schemeClr val="tx1">
                    <a:lumMod val="85000"/>
                    <a:lumOff val="15000"/>
                  </a:schemeClr>
                </a:solidFill>
                <a:latin typeface="+mn-lt"/>
                <a:cs typeface="Segoe UI Semilight" panose="020B0402040204020203" pitchFamily="34" charset="0"/>
              </a:rPr>
              <a:t>Providing Institutional Psych Support</a:t>
            </a:r>
            <a:endParaRPr lang="en-SG" dirty="0">
              <a:solidFill>
                <a:schemeClr val="tx1">
                  <a:lumMod val="85000"/>
                  <a:lumOff val="15000"/>
                </a:schemeClr>
              </a:solidFill>
              <a:latin typeface="+mn-lt"/>
            </a:endParaRPr>
          </a:p>
        </p:txBody>
      </p:sp>
      <p:sp>
        <p:nvSpPr>
          <p:cNvPr id="3" name="Content Placeholder 2"/>
          <p:cNvSpPr>
            <a:spLocks noGrp="1"/>
          </p:cNvSpPr>
          <p:nvPr>
            <p:ph idx="1"/>
          </p:nvPr>
        </p:nvSpPr>
        <p:spPr>
          <a:xfrm>
            <a:off x="827485" y="2396939"/>
            <a:ext cx="4416869" cy="3146611"/>
          </a:xfrm>
        </p:spPr>
        <p:txBody>
          <a:bodyPr>
            <a:normAutofit/>
          </a:bodyPr>
          <a:lstStyle/>
          <a:p>
            <a:r>
              <a:rPr lang="en-US" sz="2400" dirty="0"/>
              <a:t>Counsellors assigned to every prison institution</a:t>
            </a:r>
          </a:p>
          <a:p>
            <a:pPr lvl="1"/>
            <a:r>
              <a:rPr lang="en-US" sz="1800" dirty="0"/>
              <a:t>Connecting with institution leadership and providing tailored psychological support interventions</a:t>
            </a:r>
          </a:p>
          <a:p>
            <a:pPr lvl="1"/>
            <a:r>
              <a:rPr lang="en-US" sz="1800" dirty="0"/>
              <a:t>Monitoring and supporting staff psychological well-being (e.g., providing Psychological First Aid)</a:t>
            </a:r>
          </a:p>
        </p:txBody>
      </p:sp>
      <p:pic>
        <p:nvPicPr>
          <p:cNvPr id="6" name="Picture 5"/>
          <p:cNvPicPr>
            <a:picLocks noChangeAspect="1"/>
          </p:cNvPicPr>
          <p:nvPr/>
        </p:nvPicPr>
        <p:blipFill>
          <a:blip r:embed="rId3"/>
          <a:stretch>
            <a:fillRect/>
          </a:stretch>
        </p:blipFill>
        <p:spPr>
          <a:xfrm>
            <a:off x="5401363" y="1841223"/>
            <a:ext cx="3523607" cy="3927469"/>
          </a:xfrm>
          <a:prstGeom prst="rect">
            <a:avLst/>
          </a:prstGeom>
        </p:spPr>
      </p:pic>
    </p:spTree>
    <p:extLst>
      <p:ext uri="{BB962C8B-B14F-4D97-AF65-F5344CB8AC3E}">
        <p14:creationId xmlns:p14="http://schemas.microsoft.com/office/powerpoint/2010/main" val="2900776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925d6b50-431d-4819-85c3-a1b393bb3951@reso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73" b="-1"/>
          <a:stretch/>
        </p:blipFill>
        <p:spPr bwMode="auto">
          <a:xfrm>
            <a:off x="4232934" y="3318062"/>
            <a:ext cx="4692036" cy="25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d6e19944-62ec-4d39-a527-2fc588258a7e@reso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583" y="2355967"/>
            <a:ext cx="4764109" cy="258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title"/>
          </p:nvPr>
        </p:nvSpPr>
        <p:spPr/>
        <p:txBody>
          <a:bodyPr>
            <a:normAutofit/>
          </a:bodyPr>
          <a:lstStyle/>
          <a:p>
            <a:r>
              <a:rPr lang="en-SG" b="1" dirty="0">
                <a:solidFill>
                  <a:schemeClr val="tx1">
                    <a:lumMod val="85000"/>
                    <a:lumOff val="15000"/>
                  </a:schemeClr>
                </a:solidFill>
                <a:latin typeface="+mn-lt"/>
                <a:cs typeface="Segoe UI Semilight" panose="020B0402040204020203" pitchFamily="34" charset="0"/>
              </a:rPr>
              <a:t>Contributing Psych Perspectives to the Organisation</a:t>
            </a:r>
            <a:endParaRPr lang="en-SG" dirty="0">
              <a:solidFill>
                <a:schemeClr val="tx1">
                  <a:lumMod val="85000"/>
                  <a:lumOff val="15000"/>
                </a:schemeClr>
              </a:solidFill>
              <a:latin typeface="+mn-lt"/>
            </a:endParaRPr>
          </a:p>
        </p:txBody>
      </p:sp>
      <p:sp>
        <p:nvSpPr>
          <p:cNvPr id="3" name="Content Placeholder 2">
            <a:extLst>
              <a:ext uri="{FF2B5EF4-FFF2-40B4-BE49-F238E27FC236}">
                <a16:creationId xmlns:a16="http://schemas.microsoft.com/office/drawing/2014/main" id="{E8B22F10-E304-F842-BD25-7E6CD95DEDAE}"/>
              </a:ext>
            </a:extLst>
          </p:cNvPr>
          <p:cNvSpPr>
            <a:spLocks noGrp="1"/>
          </p:cNvSpPr>
          <p:nvPr>
            <p:ph sz="half" idx="1"/>
          </p:nvPr>
        </p:nvSpPr>
        <p:spPr/>
        <p:txBody>
          <a:bodyPr/>
          <a:lstStyle/>
          <a:p>
            <a:pPr marL="0" indent="0">
              <a:buNone/>
            </a:pPr>
            <a:endParaRPr lang="en-US" dirty="0"/>
          </a:p>
        </p:txBody>
      </p:sp>
      <p:sp>
        <p:nvSpPr>
          <p:cNvPr id="4" name="Content Placeholder 3">
            <a:extLst>
              <a:ext uri="{FF2B5EF4-FFF2-40B4-BE49-F238E27FC236}">
                <a16:creationId xmlns:a16="http://schemas.microsoft.com/office/drawing/2014/main" id="{9144C0DC-BD8E-E64F-8B32-8CEF2EB93D78}"/>
              </a:ext>
            </a:extLst>
          </p:cNvPr>
          <p:cNvSpPr>
            <a:spLocks noGrp="1"/>
          </p:cNvSpPr>
          <p:nvPr>
            <p:ph sz="half" idx="2"/>
          </p:nvPr>
        </p:nvSpPr>
        <p:spPr/>
        <p:txBody>
          <a:bodyPr/>
          <a:lstStyle/>
          <a:p>
            <a:pPr marL="0" indent="0">
              <a:buNone/>
            </a:pPr>
            <a:endParaRPr lang="en-US" dirty="0"/>
          </a:p>
        </p:txBody>
      </p:sp>
    </p:spTree>
    <p:extLst>
      <p:ext uri="{BB962C8B-B14F-4D97-AF65-F5344CB8AC3E}">
        <p14:creationId xmlns:p14="http://schemas.microsoft.com/office/powerpoint/2010/main" val="1575906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933" y="2713860"/>
            <a:ext cx="5528758" cy="619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7339" y="2120900"/>
            <a:ext cx="5528758" cy="659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p:txBody>
          <a:bodyPr>
            <a:normAutofit/>
          </a:bodyPr>
          <a:lstStyle/>
          <a:p>
            <a:r>
              <a:rPr lang="en-SG" b="1" dirty="0">
                <a:solidFill>
                  <a:schemeClr val="tx1">
                    <a:lumMod val="85000"/>
                    <a:lumOff val="15000"/>
                  </a:schemeClr>
                </a:solidFill>
                <a:latin typeface="+mn-lt"/>
                <a:cs typeface="Segoe UI Semilight" panose="020B0402040204020203" pitchFamily="34" charset="0"/>
              </a:rPr>
              <a:t>Contributing Psych Perspectives to the Organisation</a:t>
            </a:r>
            <a:endParaRPr lang="en-SG" dirty="0">
              <a:solidFill>
                <a:schemeClr val="tx1">
                  <a:lumMod val="85000"/>
                  <a:lumOff val="15000"/>
                </a:schemeClr>
              </a:solidFill>
              <a:latin typeface="+mn-lt"/>
            </a:endParaRPr>
          </a:p>
        </p:txBody>
      </p:sp>
      <p:sp>
        <p:nvSpPr>
          <p:cNvPr id="3" name="Content Placeholder 2">
            <a:extLst>
              <a:ext uri="{FF2B5EF4-FFF2-40B4-BE49-F238E27FC236}">
                <a16:creationId xmlns:a16="http://schemas.microsoft.com/office/drawing/2014/main" id="{3FD4CBA7-242A-4445-A21E-9104BF034836}"/>
              </a:ext>
            </a:extLst>
          </p:cNvPr>
          <p:cNvSpPr>
            <a:spLocks noGrp="1"/>
          </p:cNvSpPr>
          <p:nvPr>
            <p:ph sz="half" idx="1"/>
          </p:nvPr>
        </p:nvSpPr>
        <p:spPr/>
        <p:txBody>
          <a:bodyPr/>
          <a:lstStyle/>
          <a:p>
            <a:pPr marL="0" indent="0">
              <a:buNone/>
            </a:pPr>
            <a:endParaRPr lang="en-US" dirty="0"/>
          </a:p>
        </p:txBody>
      </p:sp>
      <p:sp>
        <p:nvSpPr>
          <p:cNvPr id="4" name="Content Placeholder 3">
            <a:extLst>
              <a:ext uri="{FF2B5EF4-FFF2-40B4-BE49-F238E27FC236}">
                <a16:creationId xmlns:a16="http://schemas.microsoft.com/office/drawing/2014/main" id="{CA403488-A54E-0849-B6EA-BCF7121B68A2}"/>
              </a:ext>
            </a:extLst>
          </p:cNvPr>
          <p:cNvSpPr>
            <a:spLocks noGrp="1"/>
          </p:cNvSpPr>
          <p:nvPr>
            <p:ph sz="half" idx="2"/>
          </p:nvPr>
        </p:nvSpPr>
        <p:spPr/>
        <p:txBody>
          <a:bodyPr/>
          <a:lstStyle/>
          <a:p>
            <a:pPr marL="0" indent="0">
              <a:buNone/>
            </a:pPr>
            <a:endParaRPr lang="en-US" dirty="0"/>
          </a:p>
        </p:txBody>
      </p:sp>
    </p:spTree>
    <p:extLst>
      <p:ext uri="{BB962C8B-B14F-4D97-AF65-F5344CB8AC3E}">
        <p14:creationId xmlns:p14="http://schemas.microsoft.com/office/powerpoint/2010/main" val="205456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idx="4294967295"/>
          </p:nvPr>
        </p:nvSpPr>
        <p:spPr>
          <a:xfrm>
            <a:off x="800100" y="679312"/>
            <a:ext cx="7543800" cy="3565525"/>
          </a:xfrm>
        </p:spPr>
        <p:txBody>
          <a:bodyPr/>
          <a:lstStyle/>
          <a:p>
            <a:r>
              <a:rPr lang="en-SG" b="1" dirty="0">
                <a:solidFill>
                  <a:schemeClr val="tx1">
                    <a:lumMod val="85000"/>
                    <a:lumOff val="15000"/>
                  </a:schemeClr>
                </a:solidFill>
                <a:latin typeface="+mn-lt"/>
                <a:cs typeface="Segoe UI Semilight" panose="020B0402040204020203" pitchFamily="34" charset="0"/>
              </a:rPr>
              <a:t>Learning Points</a:t>
            </a:r>
            <a:endParaRPr lang="en-SG" dirty="0">
              <a:solidFill>
                <a:schemeClr val="tx1">
                  <a:lumMod val="85000"/>
                  <a:lumOff val="15000"/>
                </a:schemeClr>
              </a:solidFill>
              <a:latin typeface="+mn-lt"/>
            </a:endParaRPr>
          </a:p>
        </p:txBody>
      </p:sp>
      <p:sp>
        <p:nvSpPr>
          <p:cNvPr id="3" name="Content Placeholder 2"/>
          <p:cNvSpPr>
            <a:spLocks noGrp="1"/>
          </p:cNvSpPr>
          <p:nvPr>
            <p:ph type="subTitle" idx="4294967295"/>
          </p:nvPr>
        </p:nvSpPr>
        <p:spPr>
          <a:xfrm>
            <a:off x="983974" y="2462074"/>
            <a:ext cx="7543800" cy="1143000"/>
          </a:xfrm>
        </p:spPr>
        <p:txBody>
          <a:bodyPr>
            <a:noAutofit/>
          </a:bodyPr>
          <a:lstStyle/>
          <a:p>
            <a:r>
              <a:rPr lang="en-SG" dirty="0"/>
              <a:t>COVID-19 a game-changer – No turning back</a:t>
            </a:r>
          </a:p>
          <a:p>
            <a:r>
              <a:rPr lang="en-SG" dirty="0"/>
              <a:t>Operational measures key to develop staff confidence and assurance to inmates</a:t>
            </a:r>
          </a:p>
          <a:p>
            <a:r>
              <a:rPr lang="en-SG" dirty="0"/>
              <a:t>Mental health strategies help sustain mental well-being and resilience in a prolonged crisis</a:t>
            </a:r>
          </a:p>
          <a:p>
            <a:r>
              <a:rPr lang="en-SG" dirty="0"/>
              <a:t>As COVID-19 evolves, our approach will evolve as well</a:t>
            </a:r>
          </a:p>
        </p:txBody>
      </p:sp>
    </p:spTree>
    <p:extLst>
      <p:ext uri="{BB962C8B-B14F-4D97-AF65-F5344CB8AC3E}">
        <p14:creationId xmlns:p14="http://schemas.microsoft.com/office/powerpoint/2010/main" val="4188904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SG" b="1" dirty="0">
                <a:solidFill>
                  <a:schemeClr val="tx1">
                    <a:lumMod val="85000"/>
                    <a:lumOff val="15000"/>
                  </a:schemeClr>
                </a:solidFill>
                <a:latin typeface="+mn-lt"/>
                <a:cs typeface="Segoe UI Semilight" panose="020B0402040204020203" pitchFamily="34" charset="0"/>
              </a:rPr>
              <a:t>Resource Sharing</a:t>
            </a:r>
            <a:endParaRPr lang="en-SG" dirty="0">
              <a:solidFill>
                <a:schemeClr val="tx1">
                  <a:lumMod val="85000"/>
                  <a:lumOff val="15000"/>
                </a:schemeClr>
              </a:solidFill>
              <a:latin typeface="+mn-lt"/>
            </a:endParaRPr>
          </a:p>
        </p:txBody>
      </p:sp>
      <p:sp>
        <p:nvSpPr>
          <p:cNvPr id="3" name="Content Placeholder 2"/>
          <p:cNvSpPr>
            <a:spLocks noGrp="1"/>
          </p:cNvSpPr>
          <p:nvPr>
            <p:ph sz="half" idx="1"/>
          </p:nvPr>
        </p:nvSpPr>
        <p:spPr>
          <a:xfrm>
            <a:off x="556591" y="2120900"/>
            <a:ext cx="4184374" cy="3748193"/>
          </a:xfrm>
        </p:spPr>
        <p:txBody>
          <a:bodyPr>
            <a:normAutofit/>
          </a:bodyPr>
          <a:lstStyle/>
          <a:p>
            <a:r>
              <a:rPr lang="en-SG" sz="2400" dirty="0"/>
              <a:t>Scan this QR Code or enter this link in your browser to access the resources we have developed</a:t>
            </a:r>
          </a:p>
          <a:p>
            <a:pPr lvl="1"/>
            <a:endParaRPr lang="en-SG" sz="2100" dirty="0"/>
          </a:p>
          <a:p>
            <a:pPr lvl="1"/>
            <a:r>
              <a:rPr lang="en-SG" sz="2100" u="sng" dirty="0"/>
              <a:t>https://tinyurl.com/yabd4ggq </a:t>
            </a:r>
          </a:p>
        </p:txBody>
      </p:sp>
      <p:sp>
        <p:nvSpPr>
          <p:cNvPr id="5" name="Content Placeholder 4">
            <a:extLst>
              <a:ext uri="{FF2B5EF4-FFF2-40B4-BE49-F238E27FC236}">
                <a16:creationId xmlns:a16="http://schemas.microsoft.com/office/drawing/2014/main" id="{9C9FB9F8-7F41-9641-91EF-CD6B2965F8CF}"/>
              </a:ext>
            </a:extLst>
          </p:cNvPr>
          <p:cNvSpPr>
            <a:spLocks noGrp="1"/>
          </p:cNvSpPr>
          <p:nvPr>
            <p:ph sz="half" idx="2"/>
          </p:nvPr>
        </p:nvSpPr>
        <p:spPr/>
        <p:txBody>
          <a:bodyPr/>
          <a:lstStyle/>
          <a:p>
            <a:pPr marL="0" indent="0">
              <a:buNone/>
            </a:pPr>
            <a:endParaRPr lang="en-US" dirty="0"/>
          </a:p>
        </p:txBody>
      </p:sp>
      <p:pic>
        <p:nvPicPr>
          <p:cNvPr id="4" name="Picture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611228" y="1550822"/>
            <a:ext cx="2728913" cy="3920538"/>
          </a:xfrm>
          <a:prstGeom prst="rect">
            <a:avLst/>
          </a:prstGeom>
          <a:noFill/>
        </p:spPr>
      </p:pic>
    </p:spTree>
    <p:extLst>
      <p:ext uri="{BB962C8B-B14F-4D97-AF65-F5344CB8AC3E}">
        <p14:creationId xmlns:p14="http://schemas.microsoft.com/office/powerpoint/2010/main" val="3562920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66216" y="1571625"/>
            <a:ext cx="6619244" cy="2497186"/>
          </a:xfrm>
        </p:spPr>
        <p:txBody>
          <a:bodyPr>
            <a:normAutofit/>
          </a:bodyPr>
          <a:lstStyle/>
          <a:p>
            <a:r>
              <a:rPr lang="en-SG" sz="5400" dirty="0"/>
              <a:t>Thank You</a:t>
            </a:r>
          </a:p>
        </p:txBody>
      </p:sp>
      <p:sp>
        <p:nvSpPr>
          <p:cNvPr id="5" name="Subtitle 4"/>
          <p:cNvSpPr>
            <a:spLocks noGrp="1"/>
          </p:cNvSpPr>
          <p:nvPr>
            <p:ph type="subTitle" idx="1"/>
          </p:nvPr>
        </p:nvSpPr>
        <p:spPr>
          <a:xfrm>
            <a:off x="866216" y="4068810"/>
            <a:ext cx="6619244" cy="646065"/>
          </a:xfrm>
        </p:spPr>
        <p:txBody>
          <a:bodyPr>
            <a:normAutofit/>
          </a:bodyPr>
          <a:lstStyle/>
          <a:p>
            <a:r>
              <a:rPr lang="en-SG" sz="2700" dirty="0">
                <a:solidFill>
                  <a:srgbClr val="002060"/>
                </a:solidFill>
              </a:rPr>
              <a:t>Gabriel_ONG@pris.gov.sg </a:t>
            </a:r>
          </a:p>
        </p:txBody>
      </p:sp>
    </p:spTree>
    <p:extLst>
      <p:ext uri="{BB962C8B-B14F-4D97-AF65-F5344CB8AC3E}">
        <p14:creationId xmlns:p14="http://schemas.microsoft.com/office/powerpoint/2010/main" val="2343787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830879-1037-224E-9204-2B8F72C43E4A}"/>
              </a:ext>
            </a:extLst>
          </p:cNvPr>
          <p:cNvSpPr>
            <a:spLocks noGrp="1"/>
          </p:cNvSpPr>
          <p:nvPr>
            <p:ph type="title"/>
          </p:nvPr>
        </p:nvSpPr>
        <p:spPr>
          <a:xfrm>
            <a:off x="628650" y="585216"/>
            <a:ext cx="7886700" cy="1325563"/>
          </a:xfrm>
        </p:spPr>
        <p:txBody>
          <a:bodyPr vert="horz" lIns="91440" tIns="45720" rIns="91440" bIns="45720" rtlCol="0" anchor="ctr">
            <a:normAutofit/>
          </a:bodyPr>
          <a:lstStyle/>
          <a:p>
            <a:r>
              <a:rPr lang="en-US"/>
              <a:t>What to Expect…</a:t>
            </a:r>
          </a:p>
        </p:txBody>
      </p:sp>
      <p:pic>
        <p:nvPicPr>
          <p:cNvPr id="8" name="Content Placeholder 7" descr="A picture containing food&#10;&#10;Description automatically generated">
            <a:extLst>
              <a:ext uri="{FF2B5EF4-FFF2-40B4-BE49-F238E27FC236}">
                <a16:creationId xmlns:a16="http://schemas.microsoft.com/office/drawing/2014/main" id="{8FC41BCA-60E0-0249-9F63-D0AA9F815E9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671" r="4479" b="2"/>
          <a:stretch/>
        </p:blipFill>
        <p:spPr>
          <a:xfrm>
            <a:off x="630936" y="2516777"/>
            <a:ext cx="4677156" cy="3660185"/>
          </a:xfrm>
          <a:prstGeom prst="rect">
            <a:avLst/>
          </a:prstGeom>
        </p:spPr>
      </p:pic>
      <p:sp>
        <p:nvSpPr>
          <p:cNvPr id="5" name="Content Placeholder 4">
            <a:extLst>
              <a:ext uri="{FF2B5EF4-FFF2-40B4-BE49-F238E27FC236}">
                <a16:creationId xmlns:a16="http://schemas.microsoft.com/office/drawing/2014/main" id="{7572BDD6-3674-3B41-ADDE-FE90332BF972}"/>
              </a:ext>
            </a:extLst>
          </p:cNvPr>
          <p:cNvSpPr>
            <a:spLocks noGrp="1"/>
          </p:cNvSpPr>
          <p:nvPr>
            <p:ph sz="half" idx="1"/>
          </p:nvPr>
        </p:nvSpPr>
        <p:spPr>
          <a:xfrm>
            <a:off x="5660136" y="1942773"/>
            <a:ext cx="2852928" cy="3660185"/>
          </a:xfrm>
        </p:spPr>
        <p:txBody>
          <a:bodyPr vert="horz" lIns="91440" tIns="45720" rIns="91440" bIns="45720" rtlCol="0" anchor="ctr">
            <a:normAutofit/>
          </a:bodyPr>
          <a:lstStyle/>
          <a:p>
            <a:r>
              <a:rPr lang="en-US" sz="1500"/>
              <a:t>“Speaker View”</a:t>
            </a:r>
          </a:p>
          <a:p>
            <a:r>
              <a:rPr lang="en-US" sz="1500"/>
              <a:t>Panelists will each present information</a:t>
            </a:r>
          </a:p>
          <a:p>
            <a:r>
              <a:rPr lang="en-US" sz="1500"/>
              <a:t>Polling</a:t>
            </a:r>
          </a:p>
          <a:p>
            <a:r>
              <a:rPr lang="en-US" sz="1500"/>
              <a:t>“Chat” will be used throughout the webinar.  Use it to ask questions; the facilitator will then organize the questions for the panelists during the last 15 minutes of the webinar</a:t>
            </a:r>
          </a:p>
          <a:p>
            <a:r>
              <a:rPr lang="en-US" sz="1500"/>
              <a:t>Questions that can’t be answered during the webinar will be answered after it and disseminated to participants</a:t>
            </a:r>
          </a:p>
        </p:txBody>
      </p:sp>
    </p:spTree>
    <p:extLst>
      <p:ext uri="{BB962C8B-B14F-4D97-AF65-F5344CB8AC3E}">
        <p14:creationId xmlns:p14="http://schemas.microsoft.com/office/powerpoint/2010/main" val="2867088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4F3A-EA27-43F8-A378-F44A8322C059}"/>
              </a:ext>
            </a:extLst>
          </p:cNvPr>
          <p:cNvSpPr>
            <a:spLocks noGrp="1"/>
          </p:cNvSpPr>
          <p:nvPr>
            <p:ph type="title"/>
          </p:nvPr>
        </p:nvSpPr>
        <p:spPr>
          <a:xfrm>
            <a:off x="83409" y="984615"/>
            <a:ext cx="1823116" cy="1241854"/>
          </a:xfrm>
        </p:spPr>
        <p:txBody>
          <a:bodyPr>
            <a:normAutofit fontScale="90000"/>
          </a:bodyPr>
          <a:lstStyle/>
          <a:p>
            <a:r>
              <a:rPr lang="en-GB" b="1" dirty="0"/>
              <a:t>Context Matters </a:t>
            </a:r>
          </a:p>
        </p:txBody>
      </p:sp>
      <p:sp>
        <p:nvSpPr>
          <p:cNvPr id="3" name="Content Placeholder 2">
            <a:extLst>
              <a:ext uri="{FF2B5EF4-FFF2-40B4-BE49-F238E27FC236}">
                <a16:creationId xmlns:a16="http://schemas.microsoft.com/office/drawing/2014/main" id="{0FFD029A-3CB0-4654-8025-65A20C357AD4}"/>
              </a:ext>
            </a:extLst>
          </p:cNvPr>
          <p:cNvSpPr>
            <a:spLocks noGrp="1"/>
          </p:cNvSpPr>
          <p:nvPr>
            <p:ph idx="1"/>
          </p:nvPr>
        </p:nvSpPr>
        <p:spPr>
          <a:xfrm>
            <a:off x="628650" y="2226469"/>
            <a:ext cx="3711619" cy="3263504"/>
          </a:xfrm>
        </p:spPr>
        <p:txBody>
          <a:bodyPr/>
          <a:lstStyle/>
          <a:p>
            <a:endParaRPr lang="en-GB" dirty="0"/>
          </a:p>
          <a:p>
            <a:pPr marL="0" indent="0">
              <a:buNone/>
            </a:pPr>
            <a:endParaRPr lang="en-GB" dirty="0"/>
          </a:p>
        </p:txBody>
      </p:sp>
      <p:pic>
        <p:nvPicPr>
          <p:cNvPr id="5" name="Picture 4">
            <a:extLst>
              <a:ext uri="{FF2B5EF4-FFF2-40B4-BE49-F238E27FC236}">
                <a16:creationId xmlns:a16="http://schemas.microsoft.com/office/drawing/2014/main" id="{2FDF444C-E929-4D8D-9B71-7059D702E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524" y="853116"/>
            <a:ext cx="7237476" cy="5147634"/>
          </a:xfrm>
          <a:prstGeom prst="rect">
            <a:avLst/>
          </a:prstGeom>
        </p:spPr>
      </p:pic>
      <p:pic>
        <p:nvPicPr>
          <p:cNvPr id="6" name="Content Placeholder 4" descr="A picture containing drawing&#10;&#10;Description automatically generated">
            <a:extLst>
              <a:ext uri="{FF2B5EF4-FFF2-40B4-BE49-F238E27FC236}">
                <a16:creationId xmlns:a16="http://schemas.microsoft.com/office/drawing/2014/main" id="{F7FC1CC2-9A30-4ABB-A054-E0C063AFD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97" y="5174273"/>
            <a:ext cx="1229076" cy="742423"/>
          </a:xfrm>
          <a:prstGeom prst="rect">
            <a:avLst/>
          </a:prstGeom>
        </p:spPr>
      </p:pic>
    </p:spTree>
    <p:extLst>
      <p:ext uri="{BB962C8B-B14F-4D97-AF65-F5344CB8AC3E}">
        <p14:creationId xmlns:p14="http://schemas.microsoft.com/office/powerpoint/2010/main" val="1106123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AFAE-FB8D-45B9-A2C4-49BE3B945D11}"/>
              </a:ext>
            </a:extLst>
          </p:cNvPr>
          <p:cNvSpPr>
            <a:spLocks noGrp="1"/>
          </p:cNvSpPr>
          <p:nvPr>
            <p:ph type="title"/>
          </p:nvPr>
        </p:nvSpPr>
        <p:spPr>
          <a:xfrm>
            <a:off x="152019" y="1477756"/>
            <a:ext cx="1812798" cy="994172"/>
          </a:xfrm>
        </p:spPr>
        <p:txBody>
          <a:bodyPr>
            <a:normAutofit fontScale="90000"/>
          </a:bodyPr>
          <a:lstStyle/>
          <a:p>
            <a:br>
              <a:rPr lang="en-GB" dirty="0"/>
            </a:br>
            <a:br>
              <a:rPr lang="en-GB" dirty="0"/>
            </a:br>
            <a:r>
              <a:rPr lang="en-GB" sz="4050" b="1" dirty="0"/>
              <a:t>Growth Matters </a:t>
            </a:r>
            <a:endParaRPr lang="en-GB" dirty="0"/>
          </a:p>
        </p:txBody>
      </p:sp>
      <p:sp>
        <p:nvSpPr>
          <p:cNvPr id="3" name="Content Placeholder 2">
            <a:extLst>
              <a:ext uri="{FF2B5EF4-FFF2-40B4-BE49-F238E27FC236}">
                <a16:creationId xmlns:a16="http://schemas.microsoft.com/office/drawing/2014/main" id="{8554E671-5119-469F-8E0B-6AA3FD661B60}"/>
              </a:ext>
            </a:extLst>
          </p:cNvPr>
          <p:cNvSpPr>
            <a:spLocks noGrp="1"/>
          </p:cNvSpPr>
          <p:nvPr>
            <p:ph idx="1"/>
          </p:nvPr>
        </p:nvSpPr>
        <p:spPr/>
        <p:txBody>
          <a:bodyPr>
            <a:normAutofit fontScale="25000" lnSpcReduction="20000"/>
          </a:bodyPr>
          <a:lstStyle/>
          <a:p>
            <a:pPr marL="0" indent="0">
              <a:buNone/>
            </a:pPr>
            <a:endParaRPr lang="en-GB" dirty="0"/>
          </a:p>
        </p:txBody>
      </p:sp>
      <p:sp>
        <p:nvSpPr>
          <p:cNvPr id="8" name="Rectangle 7">
            <a:extLst>
              <a:ext uri="{FF2B5EF4-FFF2-40B4-BE49-F238E27FC236}">
                <a16:creationId xmlns:a16="http://schemas.microsoft.com/office/drawing/2014/main" id="{60E00FB0-1C54-4994-BBE8-FFAD57C7EEA0}"/>
              </a:ext>
            </a:extLst>
          </p:cNvPr>
          <p:cNvSpPr/>
          <p:nvPr/>
        </p:nvSpPr>
        <p:spPr>
          <a:xfrm>
            <a:off x="1741932" y="857250"/>
            <a:ext cx="7338060" cy="514350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350" dirty="0"/>
          </a:p>
        </p:txBody>
      </p:sp>
      <p:pic>
        <p:nvPicPr>
          <p:cNvPr id="7" name="Picture 6" descr="A picture containing device&#10;&#10;Description automatically generated">
            <a:extLst>
              <a:ext uri="{FF2B5EF4-FFF2-40B4-BE49-F238E27FC236}">
                <a16:creationId xmlns:a16="http://schemas.microsoft.com/office/drawing/2014/main" id="{81468513-33E7-4F7B-A477-881A06FA32A2}"/>
              </a:ext>
            </a:extLst>
          </p:cNvPr>
          <p:cNvPicPr>
            <a:picLocks noChangeAspect="1"/>
          </p:cNvPicPr>
          <p:nvPr/>
        </p:nvPicPr>
        <p:blipFill rotWithShape="1">
          <a:blip r:embed="rId3">
            <a:extLst>
              <a:ext uri="{28A0092B-C50C-407E-A947-70E740481C1C}">
                <a14:useLocalDpi xmlns:a14="http://schemas.microsoft.com/office/drawing/2010/main" val="0"/>
              </a:ext>
            </a:extLst>
          </a:blip>
          <a:srcRect l="12569" t="8584" r="14150" b="12024"/>
          <a:stretch/>
        </p:blipFill>
        <p:spPr>
          <a:xfrm>
            <a:off x="3977640" y="857250"/>
            <a:ext cx="5166360" cy="5143500"/>
          </a:xfrm>
          <a:prstGeom prst="rect">
            <a:avLst/>
          </a:prstGeom>
        </p:spPr>
      </p:pic>
      <p:pic>
        <p:nvPicPr>
          <p:cNvPr id="10" name="Content Placeholder 4" descr="A picture containing drawing&#10;&#10;Description automatically generated">
            <a:extLst>
              <a:ext uri="{FF2B5EF4-FFF2-40B4-BE49-F238E27FC236}">
                <a16:creationId xmlns:a16="http://schemas.microsoft.com/office/drawing/2014/main" id="{DD972AF5-F0F6-4A0F-A9A4-3C6AC548A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541" y="5172746"/>
            <a:ext cx="1229076" cy="742423"/>
          </a:xfrm>
          <a:prstGeom prst="rect">
            <a:avLst/>
          </a:prstGeom>
        </p:spPr>
      </p:pic>
      <p:sp>
        <p:nvSpPr>
          <p:cNvPr id="4" name="TextBox 3">
            <a:extLst>
              <a:ext uri="{FF2B5EF4-FFF2-40B4-BE49-F238E27FC236}">
                <a16:creationId xmlns:a16="http://schemas.microsoft.com/office/drawing/2014/main" id="{2D711129-281B-CA45-9D7F-FF2361D37B45}"/>
              </a:ext>
            </a:extLst>
          </p:cNvPr>
          <p:cNvSpPr txBox="1"/>
          <p:nvPr/>
        </p:nvSpPr>
        <p:spPr>
          <a:xfrm>
            <a:off x="2156791" y="1908313"/>
            <a:ext cx="1580322"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Proactive Resilience</a:t>
            </a:r>
          </a:p>
          <a:p>
            <a:pPr marL="285750" indent="-285750">
              <a:buFont typeface="Arial" panose="020B0604020202020204" pitchFamily="34" charset="0"/>
              <a:buChar char="•"/>
            </a:pPr>
            <a:r>
              <a:rPr lang="en-US" sz="2000" dirty="0"/>
              <a:t>Post Traumatic Growth</a:t>
            </a:r>
          </a:p>
          <a:p>
            <a:pPr marL="285750" indent="-285750">
              <a:buFont typeface="Arial" panose="020B0604020202020204" pitchFamily="34" charset="0"/>
              <a:buChar char="•"/>
            </a:pPr>
            <a:r>
              <a:rPr lang="en-US" sz="2000" dirty="0"/>
              <a:t>Learning through Loss</a:t>
            </a:r>
          </a:p>
        </p:txBody>
      </p:sp>
    </p:spTree>
    <p:extLst>
      <p:ext uri="{BB962C8B-B14F-4D97-AF65-F5344CB8AC3E}">
        <p14:creationId xmlns:p14="http://schemas.microsoft.com/office/powerpoint/2010/main" val="637248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738A-7C76-4E39-ABE4-825B003E9190}"/>
              </a:ext>
            </a:extLst>
          </p:cNvPr>
          <p:cNvSpPr>
            <a:spLocks noGrp="1"/>
          </p:cNvSpPr>
          <p:nvPr>
            <p:ph type="title"/>
          </p:nvPr>
        </p:nvSpPr>
        <p:spPr>
          <a:xfrm>
            <a:off x="0" y="1131094"/>
            <a:ext cx="2702052" cy="994172"/>
          </a:xfrm>
        </p:spPr>
        <p:txBody>
          <a:bodyPr>
            <a:noAutofit/>
          </a:bodyPr>
          <a:lstStyle/>
          <a:p>
            <a:r>
              <a:rPr lang="en-GB" sz="3600" b="1" dirty="0"/>
              <a:t>Relationships Matter</a:t>
            </a:r>
          </a:p>
        </p:txBody>
      </p:sp>
      <p:sp>
        <p:nvSpPr>
          <p:cNvPr id="3" name="Content Placeholder 2">
            <a:extLst>
              <a:ext uri="{FF2B5EF4-FFF2-40B4-BE49-F238E27FC236}">
                <a16:creationId xmlns:a16="http://schemas.microsoft.com/office/drawing/2014/main" id="{0DF87EAE-B65E-44B1-B15B-0ED718B6D389}"/>
              </a:ext>
            </a:extLst>
          </p:cNvPr>
          <p:cNvSpPr>
            <a:spLocks noGrp="1"/>
          </p:cNvSpPr>
          <p:nvPr>
            <p:ph idx="1"/>
          </p:nvPr>
        </p:nvSpPr>
        <p:spPr/>
        <p:txBody>
          <a:bodyPr>
            <a:normAutofit fontScale="25000" lnSpcReduction="20000"/>
          </a:bodyPr>
          <a:lstStyle/>
          <a:p>
            <a:endParaRPr lang="en-GB" dirty="0"/>
          </a:p>
        </p:txBody>
      </p:sp>
      <p:pic>
        <p:nvPicPr>
          <p:cNvPr id="4" name="Picture 3" descr="A group of people posing for a photo&#10;&#10;Description automatically generated">
            <a:extLst>
              <a:ext uri="{FF2B5EF4-FFF2-40B4-BE49-F238E27FC236}">
                <a16:creationId xmlns:a16="http://schemas.microsoft.com/office/drawing/2014/main" id="{A9AC2505-BE64-43DB-827A-00383768C09F}"/>
              </a:ext>
            </a:extLst>
          </p:cNvPr>
          <p:cNvPicPr>
            <a:picLocks noChangeAspect="1"/>
          </p:cNvPicPr>
          <p:nvPr/>
        </p:nvPicPr>
        <p:blipFill rotWithShape="1">
          <a:blip r:embed="rId3">
            <a:extLst>
              <a:ext uri="{28A0092B-C50C-407E-A947-70E740481C1C}">
                <a14:useLocalDpi xmlns:a14="http://schemas.microsoft.com/office/drawing/2010/main" val="0"/>
              </a:ext>
            </a:extLst>
          </a:blip>
          <a:srcRect l="3538" t="-658" r="2403" b="658"/>
          <a:stretch/>
        </p:blipFill>
        <p:spPr>
          <a:xfrm>
            <a:off x="2702052" y="857251"/>
            <a:ext cx="6441948" cy="5136641"/>
          </a:xfrm>
          <a:prstGeom prst="rect">
            <a:avLst/>
          </a:prstGeom>
        </p:spPr>
      </p:pic>
      <p:pic>
        <p:nvPicPr>
          <p:cNvPr id="5" name="Content Placeholder 4" descr="A picture containing drawing&#10;&#10;Description automatically generated">
            <a:extLst>
              <a:ext uri="{FF2B5EF4-FFF2-40B4-BE49-F238E27FC236}">
                <a16:creationId xmlns:a16="http://schemas.microsoft.com/office/drawing/2014/main" id="{9CE2D652-044E-49B8-B7E8-18B8F6F551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297" y="5174273"/>
            <a:ext cx="1229076" cy="742423"/>
          </a:xfrm>
          <a:prstGeom prst="rect">
            <a:avLst/>
          </a:prstGeom>
        </p:spPr>
      </p:pic>
    </p:spTree>
    <p:extLst>
      <p:ext uri="{BB962C8B-B14F-4D97-AF65-F5344CB8AC3E}">
        <p14:creationId xmlns:p14="http://schemas.microsoft.com/office/powerpoint/2010/main" val="2863290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itle 4">
            <a:extLst>
              <a:ext uri="{FF2B5EF4-FFF2-40B4-BE49-F238E27FC236}">
                <a16:creationId xmlns:a16="http://schemas.microsoft.com/office/drawing/2014/main" id="{2542CBFC-82FC-4DFD-81CF-1C3A7A06D004}"/>
              </a:ext>
            </a:extLst>
          </p:cNvPr>
          <p:cNvSpPr>
            <a:spLocks noGrp="1"/>
          </p:cNvSpPr>
          <p:nvPr>
            <p:ph type="ctrTitle" idx="4294967295"/>
          </p:nvPr>
        </p:nvSpPr>
        <p:spPr>
          <a:xfrm>
            <a:off x="582930" y="731519"/>
            <a:ext cx="2133893" cy="3237579"/>
          </a:xfrm>
        </p:spPr>
        <p:txBody>
          <a:bodyPr vert="horz" lIns="91440" tIns="45720" rIns="91440" bIns="45720" rtlCol="0" anchor="ctr">
            <a:normAutofit/>
          </a:bodyPr>
          <a:lstStyle/>
          <a:p>
            <a:r>
              <a:rPr lang="en-US" sz="3100" kern="1200" dirty="0">
                <a:solidFill>
                  <a:srgbClr val="FFFFFF"/>
                </a:solidFill>
                <a:latin typeface="+mj-lt"/>
                <a:ea typeface="+mj-ea"/>
                <a:cs typeface="+mj-cs"/>
              </a:rPr>
              <a:t>Probation practice, emotional labour, wellbeing and the pandemic</a:t>
            </a:r>
          </a:p>
        </p:txBody>
      </p:sp>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a:extLst>
              <a:ext uri="{FF2B5EF4-FFF2-40B4-BE49-F238E27FC236}">
                <a16:creationId xmlns:a16="http://schemas.microsoft.com/office/drawing/2014/main" id="{1E1ABA46-47C1-4AB3-B8BC-55D8C650AE3F}"/>
              </a:ext>
            </a:extLst>
          </p:cNvPr>
          <p:cNvSpPr>
            <a:spLocks noGrp="1"/>
          </p:cNvSpPr>
          <p:nvPr>
            <p:ph type="subTitle" idx="4294967295"/>
          </p:nvPr>
        </p:nvSpPr>
        <p:spPr>
          <a:xfrm>
            <a:off x="3284781" y="686862"/>
            <a:ext cx="5278194" cy="5475129"/>
          </a:xfrm>
        </p:spPr>
        <p:txBody>
          <a:bodyPr vert="horz" lIns="91440" tIns="45720" rIns="91440" bIns="45720" rtlCol="0" anchor="ctr">
            <a:normAutofit/>
          </a:bodyPr>
          <a:lstStyle/>
          <a:p>
            <a:pPr marL="0" indent="0" algn="ctr">
              <a:buNone/>
            </a:pPr>
            <a:r>
              <a:rPr lang="en-US" sz="2300" dirty="0"/>
              <a:t>Dr Jake Phillips</a:t>
            </a:r>
          </a:p>
          <a:p>
            <a:pPr marL="0" indent="0" algn="ctr">
              <a:buNone/>
            </a:pPr>
            <a:r>
              <a:rPr lang="en-US" sz="2300" dirty="0"/>
              <a:t>Reader in Criminology</a:t>
            </a:r>
          </a:p>
          <a:p>
            <a:pPr marL="0" indent="0" algn="ctr">
              <a:buNone/>
            </a:pPr>
            <a:r>
              <a:rPr lang="en-US" sz="2300" dirty="0"/>
              <a:t>Helena Kennedy Centre for International Justice</a:t>
            </a:r>
          </a:p>
          <a:p>
            <a:pPr marL="0" indent="0" algn="ctr">
              <a:buNone/>
            </a:pPr>
            <a:r>
              <a:rPr lang="en-US" sz="2300" dirty="0"/>
              <a:t>Sheffield Hallam University</a:t>
            </a:r>
          </a:p>
          <a:p>
            <a:pPr marL="0" indent="0" algn="ctr">
              <a:buNone/>
            </a:pPr>
            <a:endParaRPr lang="en-US" sz="2300" dirty="0"/>
          </a:p>
          <a:p>
            <a:pPr marL="0" indent="0" algn="ctr">
              <a:buNone/>
            </a:pPr>
            <a:r>
              <a:rPr lang="en-US" sz="2300" dirty="0"/>
              <a:t>Jake.Phillips@shu.ac.uk</a:t>
            </a:r>
          </a:p>
          <a:p>
            <a:pPr marL="0" indent="0" algn="ctr">
              <a:buNone/>
            </a:pPr>
            <a:endParaRPr lang="en-US" sz="2300" dirty="0"/>
          </a:p>
        </p:txBody>
      </p:sp>
    </p:spTree>
    <p:extLst>
      <p:ext uri="{BB962C8B-B14F-4D97-AF65-F5344CB8AC3E}">
        <p14:creationId xmlns:p14="http://schemas.microsoft.com/office/powerpoint/2010/main" val="166841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343" y="2"/>
            <a:ext cx="3516474"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669" y="926649"/>
            <a:ext cx="3311468"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756" y="3758184"/>
            <a:ext cx="1604383" cy="2373963"/>
            <a:chOff x="723679" y="3758184"/>
            <a:chExt cx="2139190" cy="2373963"/>
          </a:xfrm>
        </p:grpSpPr>
        <p:sp>
          <p:nvSpPr>
            <p:cNvPr id="19"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p:nvPr>
        </p:nvSpPr>
        <p:spPr>
          <a:xfrm>
            <a:off x="856473" y="1321743"/>
            <a:ext cx="2840612" cy="4277890"/>
          </a:xfrm>
        </p:spPr>
        <p:txBody>
          <a:bodyPr vert="horz" lIns="91440" tIns="45720" rIns="91440" bIns="45720" rtlCol="0" anchor="ctr">
            <a:normAutofit/>
          </a:bodyPr>
          <a:lstStyle/>
          <a:p>
            <a:r>
              <a:rPr lang="en-US" sz="4200" kern="1200" dirty="0">
                <a:solidFill>
                  <a:srgbClr val="FFFFFF"/>
                </a:solidFill>
                <a:latin typeface="+mj-lt"/>
                <a:ea typeface="+mj-ea"/>
                <a:cs typeface="+mj-cs"/>
              </a:rPr>
              <a:t>What is Emotional Labour?</a:t>
            </a:r>
          </a:p>
        </p:txBody>
      </p:sp>
      <p:grpSp>
        <p:nvGrpSpPr>
          <p:cNvPr id="61" name="Group 60">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05012" y="44817"/>
            <a:ext cx="174976" cy="772404"/>
            <a:chOff x="11873418" y="44817"/>
            <a:chExt cx="233303" cy="772404"/>
          </a:xfrm>
        </p:grpSpPr>
        <p:sp>
          <p:nvSpPr>
            <p:cNvPr id="62"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Content Placeholder 3"/>
          <p:cNvSpPr>
            <a:spLocks noGrp="1"/>
          </p:cNvSpPr>
          <p:nvPr>
            <p:ph type="subTitle" idx="1"/>
          </p:nvPr>
        </p:nvSpPr>
        <p:spPr>
          <a:xfrm>
            <a:off x="4434519" y="532993"/>
            <a:ext cx="4170990" cy="5460191"/>
          </a:xfrm>
        </p:spPr>
        <p:txBody>
          <a:bodyPr vert="horz" lIns="91440" tIns="45720" rIns="91440" bIns="45720" rtlCol="0" anchor="ctr">
            <a:normAutofit/>
          </a:bodyPr>
          <a:lstStyle/>
          <a:p>
            <a:pPr marL="285750" indent="-285750">
              <a:buFont typeface="Arial" panose="020B0604020202020204" pitchFamily="34" charset="0"/>
              <a:buChar char="•"/>
            </a:pPr>
            <a:r>
              <a:rPr lang="en-US" sz="2400" cap="none" dirty="0"/>
              <a:t>'The management of a way of feeling to create a publicly observable facial and bodily display…for a wage.' (Hochschild, 1983, 7fn)</a:t>
            </a:r>
          </a:p>
          <a:p>
            <a:pPr marL="0" indent="-228600">
              <a:buFont typeface="Arial" panose="020B0604020202020204" pitchFamily="34" charset="0"/>
              <a:buChar char="•"/>
            </a:pPr>
            <a:endParaRPr lang="en-US" sz="2400" cap="none" dirty="0"/>
          </a:p>
          <a:p>
            <a:pPr marL="285750" indent="-285750">
              <a:buFont typeface="Arial" panose="020B0604020202020204" pitchFamily="34" charset="0"/>
              <a:buChar char="•"/>
            </a:pPr>
            <a:r>
              <a:rPr lang="en-US" sz="2400" cap="none" dirty="0"/>
              <a:t>Surface acting</a:t>
            </a:r>
          </a:p>
          <a:p>
            <a:pPr marL="285750" indent="-285750">
              <a:buFont typeface="Arial" panose="020B0604020202020204" pitchFamily="34" charset="0"/>
              <a:buChar char="•"/>
            </a:pPr>
            <a:r>
              <a:rPr lang="en-US" sz="2400" cap="none" dirty="0"/>
              <a:t>Deep acting</a:t>
            </a:r>
          </a:p>
          <a:p>
            <a:pPr marL="285750" indent="-285750">
              <a:buFont typeface="Arial" panose="020B0604020202020204" pitchFamily="34" charset="0"/>
              <a:buChar char="•"/>
            </a:pPr>
            <a:r>
              <a:rPr lang="en-US" sz="2400" cap="none" dirty="0"/>
              <a:t>Display rules</a:t>
            </a:r>
          </a:p>
        </p:txBody>
      </p:sp>
    </p:spTree>
    <p:extLst>
      <p:ext uri="{BB962C8B-B14F-4D97-AF65-F5344CB8AC3E}">
        <p14:creationId xmlns:p14="http://schemas.microsoft.com/office/powerpoint/2010/main" val="4285275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01FEB086-D841-45CF-BE1A-B54E8FB6B71F}"/>
              </a:ext>
            </a:extLst>
          </p:cNvPr>
          <p:cNvSpPr>
            <a:spLocks noGrp="1"/>
          </p:cNvSpPr>
          <p:nvPr>
            <p:ph type="ctrTitle"/>
          </p:nvPr>
        </p:nvSpPr>
        <p:spPr>
          <a:xfrm>
            <a:off x="823851" y="885651"/>
            <a:ext cx="2422352" cy="4624603"/>
          </a:xfrm>
        </p:spPr>
        <p:txBody>
          <a:bodyPr vert="horz" lIns="91440" tIns="45720" rIns="91440" bIns="45720" rtlCol="0" anchor="ctr">
            <a:normAutofit/>
          </a:bodyPr>
          <a:lstStyle/>
          <a:p>
            <a:r>
              <a:rPr lang="en-US" sz="4400" kern="1200" dirty="0">
                <a:solidFill>
                  <a:srgbClr val="FFFFFF"/>
                </a:solidFill>
                <a:latin typeface="+mj-lt"/>
                <a:ea typeface="+mj-ea"/>
                <a:cs typeface="+mj-cs"/>
              </a:rPr>
              <a:t>Links to wellbeing</a:t>
            </a:r>
          </a:p>
        </p:txBody>
      </p:sp>
      <p:sp>
        <p:nvSpPr>
          <p:cNvPr id="3" name="Content Placeholder 2">
            <a:extLst>
              <a:ext uri="{FF2B5EF4-FFF2-40B4-BE49-F238E27FC236}">
                <a16:creationId xmlns:a16="http://schemas.microsoft.com/office/drawing/2014/main" id="{B4875150-9DF4-42F9-A70E-1AE5B4D304FD}"/>
              </a:ext>
            </a:extLst>
          </p:cNvPr>
          <p:cNvSpPr>
            <a:spLocks noGrp="1"/>
          </p:cNvSpPr>
          <p:nvPr>
            <p:ph type="subTitle" idx="1"/>
          </p:nvPr>
        </p:nvSpPr>
        <p:spPr>
          <a:xfrm>
            <a:off x="3734031" y="885651"/>
            <a:ext cx="4893915" cy="4616849"/>
          </a:xfrm>
        </p:spPr>
        <p:txBody>
          <a:bodyPr vert="horz" lIns="91440" tIns="45720" rIns="91440" bIns="45720" rtlCol="0" anchor="ctr">
            <a:normAutofit/>
          </a:bodyPr>
          <a:lstStyle/>
          <a:p>
            <a:pPr marL="342900" indent="-342900">
              <a:buFont typeface="Arial" panose="020B0604020202020204" pitchFamily="34" charset="0"/>
              <a:buChar char="•"/>
            </a:pPr>
            <a:r>
              <a:rPr lang="en-US" sz="2400" cap="none" dirty="0"/>
              <a:t>Emotional labour linked to risk of burnout;</a:t>
            </a:r>
          </a:p>
          <a:p>
            <a:pPr marL="342900" indent="-342900">
              <a:buFont typeface="Arial" panose="020B0604020202020204" pitchFamily="34" charset="0"/>
              <a:buChar char="•"/>
            </a:pPr>
            <a:r>
              <a:rPr lang="en-US" sz="2400" cap="none" dirty="0"/>
              <a:t>High levels of surface acting more strongly correlated with burnout;</a:t>
            </a:r>
          </a:p>
          <a:p>
            <a:pPr marL="342900" indent="-342900">
              <a:buFont typeface="Arial" panose="020B0604020202020204" pitchFamily="34" charset="0"/>
              <a:buChar char="•"/>
            </a:pPr>
            <a:r>
              <a:rPr lang="en-US" sz="2400" cap="none" dirty="0"/>
              <a:t>Range of formal and informal coping strategies</a:t>
            </a:r>
            <a:r>
              <a:rPr lang="en-US" sz="1900" dirty="0"/>
              <a:t>.</a:t>
            </a:r>
          </a:p>
        </p:txBody>
      </p:sp>
    </p:spTree>
    <p:extLst>
      <p:ext uri="{BB962C8B-B14F-4D97-AF65-F5344CB8AC3E}">
        <p14:creationId xmlns:p14="http://schemas.microsoft.com/office/powerpoint/2010/main" val="294241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1B81524F-98E3-413D-AED4-C387B4AD7BE0}"/>
              </a:ext>
            </a:extLst>
          </p:cNvPr>
          <p:cNvSpPr>
            <a:spLocks noGrp="1"/>
          </p:cNvSpPr>
          <p:nvPr>
            <p:ph type="ctrTitle"/>
          </p:nvPr>
        </p:nvSpPr>
        <p:spPr>
          <a:xfrm>
            <a:off x="718879" y="800392"/>
            <a:ext cx="7698523" cy="1212102"/>
          </a:xfrm>
        </p:spPr>
        <p:txBody>
          <a:bodyPr vert="horz" lIns="91440" tIns="45720" rIns="91440" bIns="45720" rtlCol="0" anchor="ctr">
            <a:normAutofit/>
          </a:bodyPr>
          <a:lstStyle/>
          <a:p>
            <a:r>
              <a:rPr lang="en-US" sz="3500" kern="1200" dirty="0">
                <a:solidFill>
                  <a:srgbClr val="FFFFFF"/>
                </a:solidFill>
                <a:latin typeface="+mj-lt"/>
                <a:ea typeface="+mj-ea"/>
                <a:cs typeface="+mj-cs"/>
              </a:rPr>
              <a:t>Probation work in the pandemic</a:t>
            </a:r>
          </a:p>
        </p:txBody>
      </p:sp>
      <p:sp>
        <p:nvSpPr>
          <p:cNvPr id="3" name="Content Placeholder 2">
            <a:extLst>
              <a:ext uri="{FF2B5EF4-FFF2-40B4-BE49-F238E27FC236}">
                <a16:creationId xmlns:a16="http://schemas.microsoft.com/office/drawing/2014/main" id="{BEF5FB4D-43AC-4B48-BA0C-15F9913608C8}"/>
              </a:ext>
            </a:extLst>
          </p:cNvPr>
          <p:cNvSpPr>
            <a:spLocks noGrp="1"/>
          </p:cNvSpPr>
          <p:nvPr>
            <p:ph type="subTitle" idx="1"/>
          </p:nvPr>
        </p:nvSpPr>
        <p:spPr>
          <a:xfrm>
            <a:off x="1025718" y="2490436"/>
            <a:ext cx="7281746" cy="3567173"/>
          </a:xfrm>
        </p:spPr>
        <p:txBody>
          <a:bodyPr vert="horz" lIns="91440" tIns="45720" rIns="91440" bIns="45720" rtlCol="0" anchor="ctr">
            <a:normAutofit/>
          </a:bodyPr>
          <a:lstStyle/>
          <a:p>
            <a:pPr marL="342900" indent="-342900">
              <a:buFont typeface="Arial" panose="020B0604020202020204" pitchFamily="34" charset="0"/>
              <a:buChar char="•"/>
            </a:pPr>
            <a:r>
              <a:rPr lang="en-US" sz="2400" cap="none" dirty="0"/>
              <a:t>Exceptional Delivery Model</a:t>
            </a:r>
          </a:p>
          <a:p>
            <a:pPr marL="342900" indent="-342900">
              <a:buFont typeface="Arial" panose="020B0604020202020204" pitchFamily="34" charset="0"/>
              <a:buChar char="•"/>
            </a:pPr>
            <a:r>
              <a:rPr lang="en-US" sz="2400" cap="none" dirty="0"/>
              <a:t>Unpaid work and group programmes cancelled;</a:t>
            </a:r>
          </a:p>
          <a:p>
            <a:pPr marL="342900" indent="-342900">
              <a:buFont typeface="Arial" panose="020B0604020202020204" pitchFamily="34" charset="0"/>
              <a:buChar char="•"/>
            </a:pPr>
            <a:r>
              <a:rPr lang="en-US" sz="2400" cap="none" dirty="0"/>
              <a:t>Most supervisions conducted over the phone/video-call;</a:t>
            </a:r>
          </a:p>
          <a:p>
            <a:pPr marL="342900" indent="-342900">
              <a:buFont typeface="Arial" panose="020B0604020202020204" pitchFamily="34" charset="0"/>
              <a:buChar char="•"/>
            </a:pPr>
            <a:r>
              <a:rPr lang="en-US" sz="2400" cap="none" dirty="0"/>
              <a:t>Some high-risk supervisees seen through ‘doorstep’ visits or ‘social distanced walks’.</a:t>
            </a:r>
          </a:p>
          <a:p>
            <a:pPr indent="-228600">
              <a:buFont typeface="Arial" panose="020B0604020202020204" pitchFamily="34" charset="0"/>
              <a:buChar char="•"/>
            </a:pPr>
            <a:endParaRPr lang="en-US" sz="2100" dirty="0"/>
          </a:p>
        </p:txBody>
      </p:sp>
    </p:spTree>
    <p:extLst>
      <p:ext uri="{BB962C8B-B14F-4D97-AF65-F5344CB8AC3E}">
        <p14:creationId xmlns:p14="http://schemas.microsoft.com/office/powerpoint/2010/main" val="1704933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D3EF74E-D52B-4306-B97E-29A96F690E75}"/>
              </a:ext>
            </a:extLst>
          </p:cNvPr>
          <p:cNvSpPr>
            <a:spLocks noGrp="1"/>
          </p:cNvSpPr>
          <p:nvPr>
            <p:ph type="ctrTitle"/>
          </p:nvPr>
        </p:nvSpPr>
        <p:spPr>
          <a:xfrm>
            <a:off x="701154" y="982272"/>
            <a:ext cx="2541314" cy="4560970"/>
          </a:xfrm>
        </p:spPr>
        <p:txBody>
          <a:bodyPr vert="horz" lIns="91440" tIns="45720" rIns="91440" bIns="45720" rtlCol="0" anchor="ctr">
            <a:normAutofit/>
          </a:bodyPr>
          <a:lstStyle/>
          <a:p>
            <a:r>
              <a:rPr lang="en-US" sz="3500" kern="1200" dirty="0">
                <a:solidFill>
                  <a:srgbClr val="FFFFFF"/>
                </a:solidFill>
                <a:latin typeface="+mj-lt"/>
                <a:ea typeface="+mj-ea"/>
                <a:cs typeface="+mj-cs"/>
              </a:rPr>
              <a:t>Implications for emotional labour</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a:extLst>
              <a:ext uri="{FF2B5EF4-FFF2-40B4-BE49-F238E27FC236}">
                <a16:creationId xmlns:a16="http://schemas.microsoft.com/office/drawing/2014/main" id="{002B6C59-8A19-43FB-9D1C-B3FF497AB8DC}"/>
              </a:ext>
            </a:extLst>
          </p:cNvPr>
          <p:cNvSpPr>
            <a:spLocks noGrp="1"/>
          </p:cNvSpPr>
          <p:nvPr>
            <p:ph type="subTitle" idx="1"/>
          </p:nvPr>
        </p:nvSpPr>
        <p:spPr>
          <a:xfrm>
            <a:off x="3916396" y="1719618"/>
            <a:ext cx="4461623" cy="4334629"/>
          </a:xfrm>
        </p:spPr>
        <p:txBody>
          <a:bodyPr vert="horz" lIns="91440" tIns="45720" rIns="91440" bIns="45720" rtlCol="0" anchor="ctr">
            <a:normAutofit/>
          </a:bodyPr>
          <a:lstStyle/>
          <a:p>
            <a:pPr indent="-228600">
              <a:buFont typeface="Arial" panose="020B0604020202020204" pitchFamily="34" charset="0"/>
              <a:buChar char="•"/>
            </a:pPr>
            <a:r>
              <a:rPr lang="en-US" sz="2400" cap="none" dirty="0">
                <a:solidFill>
                  <a:srgbClr val="FEFFFF"/>
                </a:solidFill>
              </a:rPr>
              <a:t>Will change the nature of the emotional labour performed and the emotional demands of the work;</a:t>
            </a:r>
          </a:p>
          <a:p>
            <a:pPr indent="-228600">
              <a:buFont typeface="Arial" panose="020B0604020202020204" pitchFamily="34" charset="0"/>
              <a:buChar char="•"/>
            </a:pPr>
            <a:r>
              <a:rPr lang="en-US" sz="2400" cap="none" dirty="0">
                <a:solidFill>
                  <a:srgbClr val="FEFFFF"/>
                </a:solidFill>
              </a:rPr>
              <a:t>Surface/deep acting over phone/video-call different to in person.</a:t>
            </a:r>
          </a:p>
        </p:txBody>
      </p:sp>
    </p:spTree>
    <p:extLst>
      <p:ext uri="{BB962C8B-B14F-4D97-AF65-F5344CB8AC3E}">
        <p14:creationId xmlns:p14="http://schemas.microsoft.com/office/powerpoint/2010/main" val="894811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343" y="2"/>
            <a:ext cx="3516474"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669" y="926649"/>
            <a:ext cx="3311468"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756" y="3758184"/>
            <a:ext cx="1604383" cy="2373963"/>
            <a:chOff x="723679" y="3758184"/>
            <a:chExt cx="2139190" cy="2373963"/>
          </a:xfrm>
        </p:grpSpPr>
        <p:sp>
          <p:nvSpPr>
            <p:cNvPr id="15"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98DE3DA5-96AB-4D8A-B8DC-54C6C5900714}"/>
              </a:ext>
            </a:extLst>
          </p:cNvPr>
          <p:cNvSpPr>
            <a:spLocks noGrp="1"/>
          </p:cNvSpPr>
          <p:nvPr>
            <p:ph type="ctrTitle"/>
          </p:nvPr>
        </p:nvSpPr>
        <p:spPr>
          <a:xfrm>
            <a:off x="856473" y="1321743"/>
            <a:ext cx="2840612" cy="4277890"/>
          </a:xfrm>
        </p:spPr>
        <p:txBody>
          <a:bodyPr vert="horz" lIns="91440" tIns="45720" rIns="91440" bIns="45720" rtlCol="0" anchor="ctr">
            <a:normAutofit/>
          </a:bodyPr>
          <a:lstStyle/>
          <a:p>
            <a:r>
              <a:rPr lang="en-US" sz="4200" kern="1200" dirty="0">
                <a:solidFill>
                  <a:srgbClr val="FFFFFF"/>
                </a:solidFill>
                <a:latin typeface="+mj-lt"/>
                <a:ea typeface="+mj-ea"/>
                <a:cs typeface="+mj-cs"/>
              </a:rPr>
              <a:t>Implications for work-family conflict</a:t>
            </a:r>
          </a:p>
        </p:txBody>
      </p:sp>
      <p:grpSp>
        <p:nvGrpSpPr>
          <p:cNvPr id="57" name="Group 56">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05012" y="44817"/>
            <a:ext cx="174976" cy="772404"/>
            <a:chOff x="11873418" y="44817"/>
            <a:chExt cx="233303" cy="772404"/>
          </a:xfrm>
        </p:grpSpPr>
        <p:sp>
          <p:nvSpPr>
            <p:cNvPr id="58"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B2D12AFD-5DCA-432D-9878-E7CBF1DE6BED}"/>
              </a:ext>
            </a:extLst>
          </p:cNvPr>
          <p:cNvSpPr>
            <a:spLocks noGrp="1"/>
          </p:cNvSpPr>
          <p:nvPr>
            <p:ph type="subTitle" idx="1"/>
          </p:nvPr>
        </p:nvSpPr>
        <p:spPr>
          <a:xfrm>
            <a:off x="4434519" y="1188719"/>
            <a:ext cx="4170990" cy="4804465"/>
          </a:xfrm>
        </p:spPr>
        <p:txBody>
          <a:bodyPr vert="horz" lIns="91440" tIns="45720" rIns="91440" bIns="45720" rtlCol="0" anchor="ctr">
            <a:noAutofit/>
          </a:bodyPr>
          <a:lstStyle/>
          <a:p>
            <a:pPr marL="285750" indent="-285750">
              <a:buFont typeface="Arial" panose="020B0604020202020204" pitchFamily="34" charset="0"/>
              <a:buChar char="•"/>
            </a:pPr>
            <a:r>
              <a:rPr lang="en-US" cap="none" dirty="0"/>
              <a:t>Strategies to ‘leave work at work’ no longer possible</a:t>
            </a:r>
          </a:p>
          <a:p>
            <a:r>
              <a:rPr lang="en-US" i="1" cap="none" dirty="0"/>
              <a:t>‘Some [staff] are having to work, complete interventions and interviews with sex offenders in their bedrooms as it’s the only quiet space.’</a:t>
            </a:r>
          </a:p>
          <a:p>
            <a:pPr marL="285750" indent="-285750">
              <a:buFont typeface="Arial" panose="020B0604020202020204" pitchFamily="34" charset="0"/>
              <a:buChar char="•"/>
            </a:pPr>
            <a:r>
              <a:rPr lang="en-US" cap="none" dirty="0"/>
              <a:t>Coping with abuse</a:t>
            </a:r>
          </a:p>
          <a:p>
            <a:r>
              <a:rPr lang="en-US" i="1" cap="none" dirty="0"/>
              <a:t>‘Not prepared to have that person look into my house.’</a:t>
            </a:r>
          </a:p>
          <a:p>
            <a:pPr marL="285750" indent="-285750">
              <a:buFont typeface="Arial" panose="020B0604020202020204" pitchFamily="34" charset="0"/>
              <a:buChar char="•"/>
            </a:pPr>
            <a:r>
              <a:rPr lang="en-US" cap="none" dirty="0"/>
              <a:t>Confidentiality</a:t>
            </a:r>
          </a:p>
          <a:p>
            <a:r>
              <a:rPr lang="en-US" i="1" cap="none" dirty="0"/>
              <a:t>‘Sex offenders over-hearing their children in the background has been hard for them and the service user.’</a:t>
            </a:r>
          </a:p>
        </p:txBody>
      </p:sp>
    </p:spTree>
    <p:extLst>
      <p:ext uri="{BB962C8B-B14F-4D97-AF65-F5344CB8AC3E}">
        <p14:creationId xmlns:p14="http://schemas.microsoft.com/office/powerpoint/2010/main" val="812075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343" y="2"/>
            <a:ext cx="3516474"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669" y="926649"/>
            <a:ext cx="3311468"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756" y="3758184"/>
            <a:ext cx="1604383" cy="2373963"/>
            <a:chOff x="723679" y="3758184"/>
            <a:chExt cx="2139190" cy="2373963"/>
          </a:xfrm>
        </p:grpSpPr>
        <p:sp>
          <p:nvSpPr>
            <p:cNvPr id="15"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C97F50A-C231-43FB-8941-D14D02037610}"/>
              </a:ext>
            </a:extLst>
          </p:cNvPr>
          <p:cNvSpPr>
            <a:spLocks noGrp="1"/>
          </p:cNvSpPr>
          <p:nvPr>
            <p:ph type="ctrTitle"/>
          </p:nvPr>
        </p:nvSpPr>
        <p:spPr>
          <a:xfrm>
            <a:off x="856473" y="1321743"/>
            <a:ext cx="2840612" cy="4277890"/>
          </a:xfrm>
        </p:spPr>
        <p:txBody>
          <a:bodyPr vert="horz" lIns="91440" tIns="45720" rIns="91440" bIns="45720" rtlCol="0" anchor="ctr">
            <a:normAutofit/>
          </a:bodyPr>
          <a:lstStyle/>
          <a:p>
            <a:r>
              <a:rPr lang="en-US" sz="4200" kern="1200" dirty="0">
                <a:solidFill>
                  <a:srgbClr val="FFFFFF"/>
                </a:solidFill>
                <a:latin typeface="+mj-lt"/>
                <a:ea typeface="+mj-ea"/>
                <a:cs typeface="+mj-cs"/>
              </a:rPr>
              <a:t>Implications for obtaining support</a:t>
            </a:r>
          </a:p>
        </p:txBody>
      </p:sp>
      <p:grpSp>
        <p:nvGrpSpPr>
          <p:cNvPr id="57" name="Group 56">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05012" y="44817"/>
            <a:ext cx="174976" cy="772404"/>
            <a:chOff x="11873418" y="44817"/>
            <a:chExt cx="233303" cy="772404"/>
          </a:xfrm>
        </p:grpSpPr>
        <p:sp>
          <p:nvSpPr>
            <p:cNvPr id="58"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DCFC3C4B-B586-4987-A3C0-468AC8449BC9}"/>
              </a:ext>
            </a:extLst>
          </p:cNvPr>
          <p:cNvSpPr>
            <a:spLocks noGrp="1"/>
          </p:cNvSpPr>
          <p:nvPr>
            <p:ph type="subTitle" idx="1"/>
          </p:nvPr>
        </p:nvSpPr>
        <p:spPr>
          <a:xfrm>
            <a:off x="4434519" y="1188719"/>
            <a:ext cx="4170990" cy="4804465"/>
          </a:xfrm>
        </p:spPr>
        <p:txBody>
          <a:bodyPr vert="horz" lIns="91440" tIns="45720" rIns="91440" bIns="45720" rtlCol="0" anchor="ctr">
            <a:normAutofit/>
          </a:bodyPr>
          <a:lstStyle/>
          <a:p>
            <a:pPr indent="-228600">
              <a:buFont typeface="Arial" panose="020B0604020202020204" pitchFamily="34" charset="0"/>
              <a:buChar char="•"/>
            </a:pPr>
            <a:r>
              <a:rPr lang="en-US" sz="2400" cap="none" dirty="0"/>
              <a:t>Informal supports gone</a:t>
            </a:r>
          </a:p>
          <a:p>
            <a:pPr indent="-228600">
              <a:buFont typeface="Arial" panose="020B0604020202020204" pitchFamily="34" charset="0"/>
              <a:buChar char="•"/>
            </a:pPr>
            <a:r>
              <a:rPr lang="en-US" sz="2400" cap="none" dirty="0"/>
              <a:t>Less experienced staff</a:t>
            </a:r>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2324356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D4554-1B85-A644-9582-56CA3309F18D}"/>
              </a:ext>
            </a:extLst>
          </p:cNvPr>
          <p:cNvSpPr>
            <a:spLocks noGrp="1"/>
          </p:cNvSpPr>
          <p:nvPr>
            <p:ph type="ctrTitle"/>
          </p:nvPr>
        </p:nvSpPr>
        <p:spPr/>
        <p:txBody>
          <a:bodyPr/>
          <a:lstStyle/>
          <a:p>
            <a:r>
              <a:rPr lang="en-US"/>
              <a:t>In a few words, please tell us what you hope to get out of this webinar.</a:t>
            </a:r>
          </a:p>
        </p:txBody>
      </p:sp>
      <p:sp>
        <p:nvSpPr>
          <p:cNvPr id="3" name="Subtitle 2">
            <a:extLst>
              <a:ext uri="{FF2B5EF4-FFF2-40B4-BE49-F238E27FC236}">
                <a16:creationId xmlns:a16="http://schemas.microsoft.com/office/drawing/2014/main" id="{1B3F5147-E354-934A-9D48-3D6870504660}"/>
              </a:ext>
            </a:extLst>
          </p:cNvPr>
          <p:cNvSpPr>
            <a:spLocks noGrp="1"/>
          </p:cNvSpPr>
          <p:nvPr>
            <p:ph type="subTitle" idx="1"/>
          </p:nvPr>
        </p:nvSpPr>
        <p:spPr/>
        <p:txBody>
          <a:bodyPr/>
          <a:lstStyle/>
          <a:p>
            <a:r>
              <a:rPr lang="en-US"/>
              <a:t>Please write your answer in the “chat” box.  Thank you!!</a:t>
            </a:r>
          </a:p>
        </p:txBody>
      </p:sp>
    </p:spTree>
    <p:extLst>
      <p:ext uri="{BB962C8B-B14F-4D97-AF65-F5344CB8AC3E}">
        <p14:creationId xmlns:p14="http://schemas.microsoft.com/office/powerpoint/2010/main" val="422025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343" y="2"/>
            <a:ext cx="3516474"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669" y="926649"/>
            <a:ext cx="3311468"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756" y="3758184"/>
            <a:ext cx="1604383" cy="2373963"/>
            <a:chOff x="723679" y="3758184"/>
            <a:chExt cx="2139190" cy="2373963"/>
          </a:xfrm>
        </p:grpSpPr>
        <p:sp>
          <p:nvSpPr>
            <p:cNvPr id="15"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760EE220-5986-4095-A1B6-1A2301F6E869}"/>
              </a:ext>
            </a:extLst>
          </p:cNvPr>
          <p:cNvSpPr>
            <a:spLocks noGrp="1"/>
          </p:cNvSpPr>
          <p:nvPr>
            <p:ph type="ctrTitle"/>
          </p:nvPr>
        </p:nvSpPr>
        <p:spPr>
          <a:xfrm>
            <a:off x="856473" y="1321743"/>
            <a:ext cx="2840612" cy="4277890"/>
          </a:xfrm>
        </p:spPr>
        <p:txBody>
          <a:bodyPr vert="horz" lIns="91440" tIns="45720" rIns="91440" bIns="45720" rtlCol="0" anchor="ctr">
            <a:normAutofit/>
          </a:bodyPr>
          <a:lstStyle/>
          <a:p>
            <a:r>
              <a:rPr lang="en-US" sz="4200" kern="1200" dirty="0">
                <a:solidFill>
                  <a:srgbClr val="FFFFFF"/>
                </a:solidFill>
                <a:latin typeface="+mj-lt"/>
                <a:ea typeface="+mj-ea"/>
                <a:cs typeface="+mj-cs"/>
              </a:rPr>
              <a:t>Coping strategies</a:t>
            </a:r>
          </a:p>
        </p:txBody>
      </p:sp>
      <p:grpSp>
        <p:nvGrpSpPr>
          <p:cNvPr id="57" name="Group 56">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05012" y="44817"/>
            <a:ext cx="174976" cy="772404"/>
            <a:chOff x="11873418" y="44817"/>
            <a:chExt cx="233303" cy="772404"/>
          </a:xfrm>
        </p:grpSpPr>
        <p:sp>
          <p:nvSpPr>
            <p:cNvPr id="58"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5BF125C9-D746-4A22-9C74-AA989C347B53}"/>
              </a:ext>
            </a:extLst>
          </p:cNvPr>
          <p:cNvSpPr>
            <a:spLocks noGrp="1"/>
          </p:cNvSpPr>
          <p:nvPr>
            <p:ph type="subTitle" idx="1"/>
          </p:nvPr>
        </p:nvSpPr>
        <p:spPr>
          <a:xfrm>
            <a:off x="4434519" y="1188719"/>
            <a:ext cx="4170990" cy="4804465"/>
          </a:xfrm>
        </p:spPr>
        <p:txBody>
          <a:bodyPr vert="horz" lIns="91440" tIns="45720" rIns="91440" bIns="45720" rtlCol="0" anchor="ctr">
            <a:normAutofit/>
          </a:bodyPr>
          <a:lstStyle/>
          <a:p>
            <a:pPr marL="285750" indent="-285750">
              <a:buFont typeface="Arial" panose="020B0604020202020204" pitchFamily="34" charset="0"/>
              <a:buChar char="•"/>
            </a:pPr>
            <a:r>
              <a:rPr lang="en-US" sz="2400" cap="none" dirty="0">
                <a:hlinkClick r:id="rId2"/>
              </a:rPr>
              <a:t>Online reflective spaces during lockdown</a:t>
            </a:r>
            <a:endParaRPr lang="en-US" sz="2400" cap="none" dirty="0"/>
          </a:p>
          <a:p>
            <a:pPr marL="285750" indent="-285750">
              <a:buFont typeface="Arial" panose="020B0604020202020204" pitchFamily="34" charset="0"/>
              <a:buChar char="•"/>
            </a:pPr>
            <a:r>
              <a:rPr lang="en-US" sz="2400" cap="none" dirty="0"/>
              <a:t>Office for certain video-calls/hearing</a:t>
            </a:r>
          </a:p>
          <a:p>
            <a:pPr marL="285750" indent="-285750">
              <a:buFont typeface="Arial" panose="020B0604020202020204" pitchFamily="34" charset="0"/>
              <a:buChar char="•"/>
            </a:pPr>
            <a:r>
              <a:rPr lang="en-US" sz="2400" cap="none" dirty="0"/>
              <a:t>Access to counselling</a:t>
            </a:r>
          </a:p>
          <a:p>
            <a:pPr marL="285750" indent="-285750">
              <a:buFont typeface="Arial" panose="020B0604020202020204" pitchFamily="34" charset="0"/>
              <a:buChar char="•"/>
            </a:pPr>
            <a:r>
              <a:rPr lang="en-US" sz="2400" cap="none" dirty="0"/>
              <a:t>Coffee mornings and quizzes</a:t>
            </a:r>
          </a:p>
          <a:p>
            <a:pPr marL="285750" indent="-285750">
              <a:buFont typeface="Arial" panose="020B0604020202020204" pitchFamily="34" charset="0"/>
              <a:buChar char="•"/>
            </a:pPr>
            <a:r>
              <a:rPr lang="en-GB" sz="2400" cap="none" dirty="0"/>
              <a:t>Keeping Skype call open</a:t>
            </a:r>
          </a:p>
          <a:p>
            <a:pPr marL="285750" indent="-285750">
              <a:buFont typeface="Arial" panose="020B0604020202020204" pitchFamily="34" charset="0"/>
              <a:buChar char="•"/>
            </a:pPr>
            <a:r>
              <a:rPr lang="en-GB" sz="2400" cap="none" dirty="0"/>
              <a:t>Mutual 'workspace’</a:t>
            </a:r>
            <a:endParaRPr lang="en-US" sz="2400" dirty="0"/>
          </a:p>
        </p:txBody>
      </p:sp>
    </p:spTree>
    <p:extLst>
      <p:ext uri="{BB962C8B-B14F-4D97-AF65-F5344CB8AC3E}">
        <p14:creationId xmlns:p14="http://schemas.microsoft.com/office/powerpoint/2010/main" val="413585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343" y="2"/>
            <a:ext cx="3516474"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669" y="926649"/>
            <a:ext cx="3311468"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756" y="3758184"/>
            <a:ext cx="1604383" cy="2373963"/>
            <a:chOff x="723679" y="3758184"/>
            <a:chExt cx="2139190" cy="2373963"/>
          </a:xfrm>
        </p:grpSpPr>
        <p:sp>
          <p:nvSpPr>
            <p:cNvPr id="15"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F37F29E3-BE56-4398-B94A-89555800CF5B}"/>
              </a:ext>
            </a:extLst>
          </p:cNvPr>
          <p:cNvSpPr>
            <a:spLocks noGrp="1"/>
          </p:cNvSpPr>
          <p:nvPr>
            <p:ph type="ctrTitle"/>
          </p:nvPr>
        </p:nvSpPr>
        <p:spPr>
          <a:xfrm>
            <a:off x="856473" y="1321743"/>
            <a:ext cx="2840612" cy="4277890"/>
          </a:xfrm>
        </p:spPr>
        <p:txBody>
          <a:bodyPr vert="horz" lIns="91440" tIns="45720" rIns="91440" bIns="45720" rtlCol="0" anchor="ctr">
            <a:normAutofit/>
          </a:bodyPr>
          <a:lstStyle/>
          <a:p>
            <a:r>
              <a:rPr lang="en-US" sz="4200" kern="1200" dirty="0">
                <a:solidFill>
                  <a:srgbClr val="FFFFFF"/>
                </a:solidFill>
                <a:latin typeface="+mj-lt"/>
                <a:ea typeface="+mj-ea"/>
                <a:cs typeface="+mj-cs"/>
              </a:rPr>
              <a:t>Some positives</a:t>
            </a:r>
          </a:p>
        </p:txBody>
      </p:sp>
      <p:grpSp>
        <p:nvGrpSpPr>
          <p:cNvPr id="57" name="Group 56">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05012" y="44817"/>
            <a:ext cx="174976" cy="772404"/>
            <a:chOff x="11873418" y="44817"/>
            <a:chExt cx="233303" cy="772404"/>
          </a:xfrm>
        </p:grpSpPr>
        <p:sp>
          <p:nvSpPr>
            <p:cNvPr id="58"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359A2631-C740-45A9-8F3A-D84DDA3BC190}"/>
              </a:ext>
            </a:extLst>
          </p:cNvPr>
          <p:cNvSpPr>
            <a:spLocks noGrp="1"/>
          </p:cNvSpPr>
          <p:nvPr>
            <p:ph type="subTitle" idx="1"/>
          </p:nvPr>
        </p:nvSpPr>
        <p:spPr>
          <a:xfrm>
            <a:off x="4434519" y="1188719"/>
            <a:ext cx="4170990" cy="4804465"/>
          </a:xfrm>
        </p:spPr>
        <p:txBody>
          <a:bodyPr vert="horz" lIns="91440" tIns="45720" rIns="91440" bIns="45720" rtlCol="0" anchor="ctr">
            <a:noAutofit/>
          </a:bodyPr>
          <a:lstStyle/>
          <a:p>
            <a:pPr marL="342900" indent="-342900">
              <a:buFont typeface="Arial" panose="020B0604020202020204" pitchFamily="34" charset="0"/>
              <a:buChar char="•"/>
            </a:pPr>
            <a:r>
              <a:rPr lang="en-US" sz="2400" cap="none" dirty="0"/>
              <a:t>Flexibility and improved work life balance</a:t>
            </a:r>
          </a:p>
          <a:p>
            <a:pPr marL="342900" indent="-342900">
              <a:buFont typeface="Arial" panose="020B0604020202020204" pitchFamily="34" charset="0"/>
              <a:buChar char="•"/>
            </a:pPr>
            <a:r>
              <a:rPr lang="en-US" sz="2400" cap="none" dirty="0"/>
              <a:t>Teams are pulling together</a:t>
            </a:r>
          </a:p>
          <a:p>
            <a:pPr marL="342900" indent="-342900">
              <a:buFont typeface="Arial" panose="020B0604020202020204" pitchFamily="34" charset="0"/>
              <a:buChar char="•"/>
            </a:pPr>
            <a:r>
              <a:rPr lang="en-US" sz="2400" cap="none" dirty="0"/>
              <a:t>Better relationships </a:t>
            </a:r>
          </a:p>
          <a:p>
            <a:pPr marL="342900" indent="-342900">
              <a:buFont typeface="Arial" panose="020B0604020202020204" pitchFamily="34" charset="0"/>
              <a:buChar char="•"/>
            </a:pPr>
            <a:r>
              <a:rPr lang="en-US" sz="2400" cap="none" dirty="0"/>
              <a:t>Socially distanced walks – ‘felt like a probation officer again’. </a:t>
            </a:r>
          </a:p>
          <a:p>
            <a:pPr marL="342900" indent="-342900">
              <a:buFont typeface="Arial" panose="020B0604020202020204" pitchFamily="34" charset="0"/>
              <a:buChar char="•"/>
            </a:pPr>
            <a:r>
              <a:rPr lang="en-US" sz="2400" cap="none" dirty="0"/>
              <a:t>Work feels more meaningful</a:t>
            </a:r>
          </a:p>
        </p:txBody>
      </p:sp>
    </p:spTree>
    <p:extLst>
      <p:ext uri="{BB962C8B-B14F-4D97-AF65-F5344CB8AC3E}">
        <p14:creationId xmlns:p14="http://schemas.microsoft.com/office/powerpoint/2010/main" val="1014929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225" y="-1"/>
            <a:ext cx="3778758"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7CCE47-03DC-4D0D-AC0D-E04441203D0A}"/>
              </a:ext>
            </a:extLst>
          </p:cNvPr>
          <p:cNvSpPr>
            <a:spLocks noGrp="1"/>
          </p:cNvSpPr>
          <p:nvPr>
            <p:ph type="ctrTitle"/>
          </p:nvPr>
        </p:nvSpPr>
        <p:spPr>
          <a:xfrm>
            <a:off x="874987" y="1332952"/>
            <a:ext cx="2945174" cy="3921176"/>
          </a:xfrm>
        </p:spPr>
        <p:txBody>
          <a:bodyPr vert="horz" lIns="91440" tIns="45720" rIns="91440" bIns="45720" rtlCol="0" anchor="ctr">
            <a:normAutofit/>
          </a:bodyPr>
          <a:lstStyle/>
          <a:p>
            <a:r>
              <a:rPr lang="en-US" sz="4700" kern="1200" dirty="0">
                <a:solidFill>
                  <a:schemeClr val="tx1"/>
                </a:solidFill>
                <a:latin typeface="+mj-lt"/>
                <a:ea typeface="+mj-ea"/>
                <a:cs typeface="+mj-cs"/>
              </a:rPr>
              <a:t>Looking ahead</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DC57E330-9717-47D3-9FC7-4C1804E3502A}"/>
              </a:ext>
            </a:extLst>
          </p:cNvPr>
          <p:cNvSpPr>
            <a:spLocks noGrp="1"/>
          </p:cNvSpPr>
          <p:nvPr>
            <p:ph type="subTitle" idx="1"/>
          </p:nvPr>
        </p:nvSpPr>
        <p:spPr>
          <a:xfrm>
            <a:off x="4815840" y="499833"/>
            <a:ext cx="3825240" cy="5581226"/>
          </a:xfrm>
        </p:spPr>
        <p:txBody>
          <a:bodyPr vert="horz" lIns="91440" tIns="45720" rIns="91440" bIns="45720" rtlCol="0" anchor="ctr">
            <a:noAutofit/>
          </a:bodyPr>
          <a:lstStyle/>
          <a:p>
            <a:pPr marL="342900" indent="-342900">
              <a:buFont typeface="Arial" panose="020B0604020202020204" pitchFamily="34" charset="0"/>
              <a:buChar char="•"/>
            </a:pPr>
            <a:r>
              <a:rPr lang="en-US" sz="2400" cap="none" dirty="0"/>
              <a:t>The pandemic makes visible the structures and support that are normally invisible</a:t>
            </a:r>
          </a:p>
          <a:p>
            <a:pPr marL="342900" indent="-342900">
              <a:buFont typeface="Arial" panose="020B0604020202020204" pitchFamily="34" charset="0"/>
              <a:buChar char="•"/>
            </a:pPr>
            <a:r>
              <a:rPr lang="en-US" sz="2400" cap="none" dirty="0"/>
              <a:t>Continued working from home may require more support for staff </a:t>
            </a:r>
          </a:p>
          <a:p>
            <a:pPr marL="342900" indent="-342900">
              <a:buFont typeface="Arial" panose="020B0604020202020204" pitchFamily="34" charset="0"/>
              <a:buChar char="•"/>
            </a:pPr>
            <a:r>
              <a:rPr lang="en-US" sz="2400" cap="none" dirty="0"/>
              <a:t>Focus on less experienced staff and those working with service users who are most likely to cause distress</a:t>
            </a:r>
          </a:p>
          <a:p>
            <a:pPr marL="342900" indent="-342900">
              <a:buFont typeface="Arial" panose="020B0604020202020204" pitchFamily="34" charset="0"/>
              <a:buChar char="•"/>
            </a:pPr>
            <a:r>
              <a:rPr lang="en-US" sz="2400" cap="none" dirty="0"/>
              <a:t>Take on some of the positives</a:t>
            </a:r>
          </a:p>
        </p:txBody>
      </p:sp>
    </p:spTree>
    <p:extLst>
      <p:ext uri="{BB962C8B-B14F-4D97-AF65-F5344CB8AC3E}">
        <p14:creationId xmlns:p14="http://schemas.microsoft.com/office/powerpoint/2010/main" val="236124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4">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2583FA-3155-264F-8B02-38C61BAB0272}"/>
              </a:ext>
            </a:extLst>
          </p:cNvPr>
          <p:cNvSpPr>
            <a:spLocks noGrp="1"/>
          </p:cNvSpPr>
          <p:nvPr>
            <p:ph type="title"/>
          </p:nvPr>
        </p:nvSpPr>
        <p:spPr>
          <a:xfrm>
            <a:off x="445770" y="657634"/>
            <a:ext cx="2764128" cy="4123944"/>
          </a:xfrm>
        </p:spPr>
        <p:txBody>
          <a:bodyPr vert="horz" lIns="91440" tIns="45720" rIns="91440" bIns="45720" rtlCol="0" anchor="ctr">
            <a:normAutofit/>
          </a:bodyPr>
          <a:lstStyle/>
          <a:p>
            <a:r>
              <a:rPr lang="en-US" sz="4200" dirty="0"/>
              <a:t>Questions for the Panelists</a:t>
            </a:r>
          </a:p>
        </p:txBody>
      </p:sp>
      <p:pic>
        <p:nvPicPr>
          <p:cNvPr id="5" name="Content Placeholder 4" descr="A close up of a logo&#10;&#10;Description automatically generated">
            <a:extLst>
              <a:ext uri="{FF2B5EF4-FFF2-40B4-BE49-F238E27FC236}">
                <a16:creationId xmlns:a16="http://schemas.microsoft.com/office/drawing/2014/main" id="{37BCE64C-A500-124C-8AF3-8BE0FB112B66}"/>
              </a:ext>
            </a:extLst>
          </p:cNvPr>
          <p:cNvPicPr>
            <a:picLocks noGrp="1" noChangeAspect="1"/>
          </p:cNvPicPr>
          <p:nvPr>
            <p:ph idx="1"/>
          </p:nvPr>
        </p:nvPicPr>
        <p:blipFill rotWithShape="1">
          <a:blip r:embed="rId2"/>
          <a:srcRect l="10450" r="34391" b="-1"/>
          <a:stretch/>
        </p:blipFill>
        <p:spPr>
          <a:xfrm>
            <a:off x="3483240" y="10"/>
            <a:ext cx="5666994" cy="6857990"/>
          </a:xfrm>
          <a:prstGeom prst="rect">
            <a:avLst/>
          </a:prstGeom>
        </p:spPr>
      </p:pic>
      <p:sp>
        <p:nvSpPr>
          <p:cNvPr id="44" name="Rectangle 16">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3968601"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18">
            <a:extLst>
              <a:ext uri="{FF2B5EF4-FFF2-40B4-BE49-F238E27FC236}">
                <a16:creationId xmlns:a16="http://schemas.microsoft.com/office/drawing/2014/main" id="{D00B602F-D8C3-4DD5-B8F5-0212B54C65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050133"/>
            <a:ext cx="174721" cy="1340860"/>
            <a:chOff x="56167" y="2050133"/>
            <a:chExt cx="232963" cy="1340860"/>
          </a:xfrm>
        </p:grpSpPr>
        <p:sp>
          <p:nvSpPr>
            <p:cNvPr id="46" name="Rectangle 2">
              <a:extLst>
                <a:ext uri="{FF2B5EF4-FFF2-40B4-BE49-F238E27FC236}">
                  <a16:creationId xmlns:a16="http://schemas.microsoft.com/office/drawing/2014/main" id="{5DECCEC3-7216-4C06-A18A-8E7E3F11F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59">
              <a:extLst>
                <a:ext uri="{FF2B5EF4-FFF2-40B4-BE49-F238E27FC236}">
                  <a16:creationId xmlns:a16="http://schemas.microsoft.com/office/drawing/2014/main" id="{297654B9-956B-45A2-BCFF-C3B8D2A0D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2">
              <a:extLst>
                <a:ext uri="{FF2B5EF4-FFF2-40B4-BE49-F238E27FC236}">
                  <a16:creationId xmlns:a16="http://schemas.microsoft.com/office/drawing/2014/main" id="{E43A9188-A250-45B3-92C6-7B82B99A4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59">
              <a:extLst>
                <a:ext uri="{FF2B5EF4-FFF2-40B4-BE49-F238E27FC236}">
                  <a16:creationId xmlns:a16="http://schemas.microsoft.com/office/drawing/2014/main" id="{18F65A8A-D202-4171-B8B1-A5F871C2F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2">
              <a:extLst>
                <a:ext uri="{FF2B5EF4-FFF2-40B4-BE49-F238E27FC236}">
                  <a16:creationId xmlns:a16="http://schemas.microsoft.com/office/drawing/2014/main" id="{4C61AD47-E0FE-4269-870C-4EA6432EA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9">
              <a:extLst>
                <a:ext uri="{FF2B5EF4-FFF2-40B4-BE49-F238E27FC236}">
                  <a16:creationId xmlns:a16="http://schemas.microsoft.com/office/drawing/2014/main" id="{E3CE99F8-5874-42F1-9117-802AF9130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2">
              <a:extLst>
                <a:ext uri="{FF2B5EF4-FFF2-40B4-BE49-F238E27FC236}">
                  <a16:creationId xmlns:a16="http://schemas.microsoft.com/office/drawing/2014/main" id="{52B0AAFE-2068-4330-B622-F495F6D3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9">
              <a:extLst>
                <a:ext uri="{FF2B5EF4-FFF2-40B4-BE49-F238E27FC236}">
                  <a16:creationId xmlns:a16="http://schemas.microsoft.com/office/drawing/2014/main" id="{D71F60FA-8132-4A8C-8A25-AA12DB1EB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2">
              <a:extLst>
                <a:ext uri="{FF2B5EF4-FFF2-40B4-BE49-F238E27FC236}">
                  <a16:creationId xmlns:a16="http://schemas.microsoft.com/office/drawing/2014/main" id="{ADBA8AF1-9973-4BF1-A758-89E5E5B41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9">
              <a:extLst>
                <a:ext uri="{FF2B5EF4-FFF2-40B4-BE49-F238E27FC236}">
                  <a16:creationId xmlns:a16="http://schemas.microsoft.com/office/drawing/2014/main" id="{6712147C-1C59-44C2-AC2C-A7A2008BD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2">
              <a:extLst>
                <a:ext uri="{FF2B5EF4-FFF2-40B4-BE49-F238E27FC236}">
                  <a16:creationId xmlns:a16="http://schemas.microsoft.com/office/drawing/2014/main" id="{F4BD0FA2-8F4E-4E28-A91D-584FE197C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9">
              <a:extLst>
                <a:ext uri="{FF2B5EF4-FFF2-40B4-BE49-F238E27FC236}">
                  <a16:creationId xmlns:a16="http://schemas.microsoft.com/office/drawing/2014/main" id="{3AA1D0D4-C9A8-4316-BB42-7C3D87254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2">
              <a:extLst>
                <a:ext uri="{FF2B5EF4-FFF2-40B4-BE49-F238E27FC236}">
                  <a16:creationId xmlns:a16="http://schemas.microsoft.com/office/drawing/2014/main" id="{BD3E342F-986B-4ED7-840A-6638E1C9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9">
              <a:extLst>
                <a:ext uri="{FF2B5EF4-FFF2-40B4-BE49-F238E27FC236}">
                  <a16:creationId xmlns:a16="http://schemas.microsoft.com/office/drawing/2014/main" id="{5CE8FBB8-BEA6-4B17-B401-A426E7463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2">
              <a:extLst>
                <a:ext uri="{FF2B5EF4-FFF2-40B4-BE49-F238E27FC236}">
                  <a16:creationId xmlns:a16="http://schemas.microsoft.com/office/drawing/2014/main" id="{D5694FEE-ED72-4808-9F69-1491B359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59">
              <a:extLst>
                <a:ext uri="{FF2B5EF4-FFF2-40B4-BE49-F238E27FC236}">
                  <a16:creationId xmlns:a16="http://schemas.microsoft.com/office/drawing/2014/main" id="{7F6E7FB6-3CBD-489B-B4E4-A69C2D5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2">
              <a:extLst>
                <a:ext uri="{FF2B5EF4-FFF2-40B4-BE49-F238E27FC236}">
                  <a16:creationId xmlns:a16="http://schemas.microsoft.com/office/drawing/2014/main" id="{FB1F7333-7CE1-4BA9-A9D3-33CE2697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59">
              <a:extLst>
                <a:ext uri="{FF2B5EF4-FFF2-40B4-BE49-F238E27FC236}">
                  <a16:creationId xmlns:a16="http://schemas.microsoft.com/office/drawing/2014/main" id="{4458ECA0-C373-47DC-AC47-E90615A43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2">
              <a:extLst>
                <a:ext uri="{FF2B5EF4-FFF2-40B4-BE49-F238E27FC236}">
                  <a16:creationId xmlns:a16="http://schemas.microsoft.com/office/drawing/2014/main" id="{31AD3723-A525-44C9-A1D4-8D540C592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59">
              <a:extLst>
                <a:ext uri="{FF2B5EF4-FFF2-40B4-BE49-F238E27FC236}">
                  <a16:creationId xmlns:a16="http://schemas.microsoft.com/office/drawing/2014/main" id="{71C422B5-B1F4-4725-A106-ACF8DCB28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40">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438912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6119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95C6C04-ED1E-48C5-BD46-37449D624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9482"/>
            <a:ext cx="9144000" cy="26185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AA2583F-592A-7F48-BBA5-11B2A9067352}"/>
              </a:ext>
            </a:extLst>
          </p:cNvPr>
          <p:cNvSpPr>
            <a:spLocks noGrp="1"/>
          </p:cNvSpPr>
          <p:nvPr>
            <p:ph type="ctrTitle"/>
          </p:nvPr>
        </p:nvSpPr>
        <p:spPr>
          <a:xfrm>
            <a:off x="487836" y="4559523"/>
            <a:ext cx="8176104" cy="1236440"/>
          </a:xfrm>
          <a:noFill/>
        </p:spPr>
        <p:txBody>
          <a:bodyPr>
            <a:normAutofit/>
          </a:bodyPr>
          <a:lstStyle/>
          <a:p>
            <a:r>
              <a:rPr lang="en-US" sz="2700" dirty="0">
                <a:solidFill>
                  <a:schemeClr val="bg1"/>
                </a:solidFill>
              </a:rPr>
              <a:t>Out of all the ideas presented today, what is one thing you will implement to support your own well-being?  Type it in the chat box.</a:t>
            </a:r>
          </a:p>
        </p:txBody>
      </p:sp>
      <p:sp>
        <p:nvSpPr>
          <p:cNvPr id="5" name="Subtitle 4">
            <a:extLst>
              <a:ext uri="{FF2B5EF4-FFF2-40B4-BE49-F238E27FC236}">
                <a16:creationId xmlns:a16="http://schemas.microsoft.com/office/drawing/2014/main" id="{8CC5A940-1152-9D49-AB95-E24660B127C6}"/>
              </a:ext>
            </a:extLst>
          </p:cNvPr>
          <p:cNvSpPr>
            <a:spLocks noGrp="1"/>
          </p:cNvSpPr>
          <p:nvPr>
            <p:ph type="subTitle" idx="1"/>
          </p:nvPr>
        </p:nvSpPr>
        <p:spPr>
          <a:xfrm>
            <a:off x="487836" y="5795963"/>
            <a:ext cx="8176104" cy="560388"/>
          </a:xfrm>
          <a:noFill/>
        </p:spPr>
        <p:txBody>
          <a:bodyPr>
            <a:normAutofit/>
          </a:bodyPr>
          <a:lstStyle/>
          <a:p>
            <a:endParaRPr lang="en-US" sz="2400" dirty="0">
              <a:solidFill>
                <a:schemeClr val="accent1">
                  <a:lumMod val="20000"/>
                  <a:lumOff val="80000"/>
                </a:schemeClr>
              </a:solidFill>
            </a:endParaRPr>
          </a:p>
        </p:txBody>
      </p:sp>
      <p:pic>
        <p:nvPicPr>
          <p:cNvPr id="7" name="Picture 6">
            <a:extLst>
              <a:ext uri="{FF2B5EF4-FFF2-40B4-BE49-F238E27FC236}">
                <a16:creationId xmlns:a16="http://schemas.microsoft.com/office/drawing/2014/main" id="{36FAC5E5-B756-490B-9CA0-72353CF08FEF}"/>
              </a:ext>
            </a:extLst>
          </p:cNvPr>
          <p:cNvPicPr>
            <a:picLocks noChangeAspect="1"/>
          </p:cNvPicPr>
          <p:nvPr/>
        </p:nvPicPr>
        <p:blipFill rotWithShape="1">
          <a:blip r:embed="rId2"/>
          <a:srcRect t="11597" b="16242"/>
          <a:stretch/>
        </p:blipFill>
        <p:spPr>
          <a:xfrm>
            <a:off x="20" y="1"/>
            <a:ext cx="9143979" cy="4239482"/>
          </a:xfrm>
          <a:prstGeom prst="rect">
            <a:avLst/>
          </a:prstGeom>
        </p:spPr>
      </p:pic>
    </p:spTree>
    <p:extLst>
      <p:ext uri="{BB962C8B-B14F-4D97-AF65-F5344CB8AC3E}">
        <p14:creationId xmlns:p14="http://schemas.microsoft.com/office/powerpoint/2010/main" val="3799744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3EAB1-D96F-4B49-9B6E-DD72CBFDBBC2}"/>
              </a:ext>
            </a:extLst>
          </p:cNvPr>
          <p:cNvSpPr>
            <a:spLocks noGrp="1"/>
          </p:cNvSpPr>
          <p:nvPr>
            <p:ph type="title"/>
          </p:nvPr>
        </p:nvSpPr>
        <p:spPr/>
        <p:txBody>
          <a:bodyPr>
            <a:normAutofit/>
          </a:bodyPr>
          <a:lstStyle/>
          <a:p>
            <a:r>
              <a:rPr lang="en-US" sz="2600" dirty="0">
                <a:solidFill>
                  <a:schemeClr val="bg1"/>
                </a:solidFill>
              </a:rPr>
              <a:t>We appreciate you joining us for this webinar.  We hope that it has been helpful to you and your colleagues.</a:t>
            </a:r>
          </a:p>
        </p:txBody>
      </p:sp>
      <p:sp>
        <p:nvSpPr>
          <p:cNvPr id="7" name="Content Placeholder 6">
            <a:extLst>
              <a:ext uri="{FF2B5EF4-FFF2-40B4-BE49-F238E27FC236}">
                <a16:creationId xmlns:a16="http://schemas.microsoft.com/office/drawing/2014/main" id="{E176FFD5-41F7-4C49-8F93-11620AFFF7F1}"/>
              </a:ext>
            </a:extLst>
          </p:cNvPr>
          <p:cNvSpPr>
            <a:spLocks noGrp="1"/>
          </p:cNvSpPr>
          <p:nvPr>
            <p:ph sz="half" idx="1"/>
          </p:nvPr>
        </p:nvSpPr>
        <p:spPr>
          <a:xfrm>
            <a:off x="398174" y="699338"/>
            <a:ext cx="2925783" cy="4160897"/>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We appreciate you joining us for this webinar!</a:t>
            </a:r>
          </a:p>
        </p:txBody>
      </p:sp>
      <p:sp>
        <p:nvSpPr>
          <p:cNvPr id="9" name="Content Placeholder 8">
            <a:extLst>
              <a:ext uri="{FF2B5EF4-FFF2-40B4-BE49-F238E27FC236}">
                <a16:creationId xmlns:a16="http://schemas.microsoft.com/office/drawing/2014/main" id="{CC49E58B-F2C3-E340-978D-C2B2F207D73B}"/>
              </a:ext>
            </a:extLst>
          </p:cNvPr>
          <p:cNvSpPr>
            <a:spLocks noGrp="1"/>
          </p:cNvSpPr>
          <p:nvPr>
            <p:ph sz="half" idx="2"/>
          </p:nvPr>
        </p:nvSpPr>
        <p:spPr>
          <a:xfrm>
            <a:off x="3323957" y="815854"/>
            <a:ext cx="5596822" cy="3748194"/>
          </a:xfrm>
        </p:spPr>
        <p:txBody>
          <a:bodyPr/>
          <a:lstStyle/>
          <a:p>
            <a:pPr marL="0" indent="0">
              <a:buNone/>
            </a:pPr>
            <a:r>
              <a:rPr lang="en-US" dirty="0"/>
              <a:t>Panelists:</a:t>
            </a:r>
          </a:p>
          <a:p>
            <a:r>
              <a:rPr lang="en-US" u="sng" dirty="0">
                <a:solidFill>
                  <a:schemeClr val="accent1">
                    <a:lumMod val="75000"/>
                  </a:schemeClr>
                </a:solidFill>
              </a:rPr>
              <a:t>rtimme@falconinc.com</a:t>
            </a:r>
          </a:p>
          <a:p>
            <a:r>
              <a:rPr lang="en-US" dirty="0">
                <a:solidFill>
                  <a:schemeClr val="accent1">
                    <a:lumMod val="75000"/>
                  </a:schemeClr>
                </a:solidFill>
                <a:hlinkClick r:id="rId2"/>
              </a:rPr>
              <a:t>Gabriel_ONG@pris.gov.sg</a:t>
            </a:r>
            <a:endParaRPr lang="en-US" dirty="0">
              <a:solidFill>
                <a:schemeClr val="accent1">
                  <a:lumMod val="75000"/>
                </a:schemeClr>
              </a:solidFill>
            </a:endParaRPr>
          </a:p>
          <a:p>
            <a:r>
              <a:rPr lang="en-US" dirty="0">
                <a:solidFill>
                  <a:schemeClr val="accent1">
                    <a:lumMod val="75000"/>
                  </a:schemeClr>
                </a:solidFill>
                <a:hlinkClick r:id="rId3"/>
              </a:rPr>
              <a:t>info@penalreformsolutions.com</a:t>
            </a:r>
            <a:endParaRPr lang="en-US" dirty="0">
              <a:solidFill>
                <a:schemeClr val="accent1">
                  <a:lumMod val="75000"/>
                </a:schemeClr>
              </a:solidFill>
            </a:endParaRPr>
          </a:p>
          <a:p>
            <a:r>
              <a:rPr lang="en-US" dirty="0">
                <a:hlinkClick r:id="rId4"/>
              </a:rPr>
              <a:t>Jake.phillips@shu.ac.uk</a:t>
            </a:r>
            <a:endParaRPr lang="en-US" dirty="0"/>
          </a:p>
          <a:p>
            <a:pPr marL="0" indent="0">
              <a:buNone/>
            </a:pPr>
            <a:r>
              <a:rPr lang="en-US" dirty="0"/>
              <a:t>Facilitators:</a:t>
            </a:r>
          </a:p>
          <a:p>
            <a:r>
              <a:rPr lang="en-US" dirty="0">
                <a:hlinkClick r:id="rId5"/>
              </a:rPr>
              <a:t>fporporino@rogers.com</a:t>
            </a:r>
            <a:endParaRPr lang="en-US" dirty="0"/>
          </a:p>
          <a:p>
            <a:r>
              <a:rPr lang="en-US" dirty="0">
                <a:hlinkClick r:id="rId6"/>
              </a:rPr>
              <a:t>executivedirectoriacfp@gmail.com</a:t>
            </a:r>
            <a:endParaRPr lang="en-US" dirty="0"/>
          </a:p>
          <a:p>
            <a:pPr marL="0" indent="0">
              <a:buNone/>
            </a:pPr>
            <a:r>
              <a:rPr lang="en-US" dirty="0"/>
              <a:t>Websites:</a:t>
            </a:r>
          </a:p>
          <a:p>
            <a:pPr marL="0" indent="0">
              <a:buNone/>
            </a:pPr>
            <a:r>
              <a:rPr lang="en-US" dirty="0">
                <a:hlinkClick r:id="rId7"/>
              </a:rPr>
              <a:t>www.myiacfp.org</a:t>
            </a:r>
            <a:endParaRPr lang="en-US" dirty="0"/>
          </a:p>
          <a:p>
            <a:pPr marL="0" indent="0">
              <a:buNone/>
            </a:pPr>
            <a:r>
              <a:rPr lang="en-US" dirty="0">
                <a:hlinkClick r:id="rId8"/>
              </a:rPr>
              <a:t>www.icpa.org</a:t>
            </a:r>
            <a:br>
              <a:rPr lang="en-US" dirty="0"/>
            </a:br>
            <a:endParaRPr lang="en-US" dirty="0"/>
          </a:p>
        </p:txBody>
      </p:sp>
      <p:pic>
        <p:nvPicPr>
          <p:cNvPr id="11" name="Picture 10">
            <a:extLst>
              <a:ext uri="{FF2B5EF4-FFF2-40B4-BE49-F238E27FC236}">
                <a16:creationId xmlns:a16="http://schemas.microsoft.com/office/drawing/2014/main" id="{CA34C132-B616-F14E-A507-E380514397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83" y="444874"/>
            <a:ext cx="3259974" cy="2318204"/>
          </a:xfrm>
          <a:prstGeom prst="rect">
            <a:avLst/>
          </a:prstGeom>
        </p:spPr>
      </p:pic>
    </p:spTree>
    <p:extLst>
      <p:ext uri="{BB962C8B-B14F-4D97-AF65-F5344CB8AC3E}">
        <p14:creationId xmlns:p14="http://schemas.microsoft.com/office/powerpoint/2010/main" val="2625969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355EAA00-BADB-3B42-8C2C-305D45BD2379}"/>
              </a:ext>
            </a:extLst>
          </p:cNvPr>
          <p:cNvSpPr>
            <a:spLocks noGrp="1"/>
          </p:cNvSpPr>
          <p:nvPr>
            <p:ph type="ctrTitle"/>
          </p:nvPr>
        </p:nvSpPr>
        <p:spPr>
          <a:xfrm>
            <a:off x="480059" y="2053641"/>
            <a:ext cx="2751871" cy="2760098"/>
          </a:xfrm>
        </p:spPr>
        <p:txBody>
          <a:bodyPr vert="horz" lIns="91440" tIns="45720" rIns="91440" bIns="45720" rtlCol="0" anchor="ctr">
            <a:normAutofit/>
          </a:bodyPr>
          <a:lstStyle/>
          <a:p>
            <a:r>
              <a:rPr lang="en-US" sz="4400" kern="1200">
                <a:solidFill>
                  <a:srgbClr val="FFFFFF"/>
                </a:solidFill>
                <a:latin typeface="+mj-lt"/>
                <a:ea typeface="+mj-ea"/>
                <a:cs typeface="+mj-cs"/>
              </a:rPr>
              <a:t>Polling Question</a:t>
            </a:r>
          </a:p>
        </p:txBody>
      </p:sp>
      <p:sp>
        <p:nvSpPr>
          <p:cNvPr id="5" name="Subtitle 4">
            <a:extLst>
              <a:ext uri="{FF2B5EF4-FFF2-40B4-BE49-F238E27FC236}">
                <a16:creationId xmlns:a16="http://schemas.microsoft.com/office/drawing/2014/main" id="{877C3419-F733-E041-BDA5-1F41C007D3E8}"/>
              </a:ext>
            </a:extLst>
          </p:cNvPr>
          <p:cNvSpPr>
            <a:spLocks noGrp="1"/>
          </p:cNvSpPr>
          <p:nvPr>
            <p:ph type="subTitle" idx="1"/>
          </p:nvPr>
        </p:nvSpPr>
        <p:spPr>
          <a:xfrm>
            <a:off x="4567930" y="801866"/>
            <a:ext cx="3979563" cy="5230634"/>
          </a:xfrm>
        </p:spPr>
        <p:txBody>
          <a:bodyPr vert="horz" lIns="91440" tIns="45720" rIns="91440" bIns="45720" rtlCol="0" anchor="ctr">
            <a:normAutofit/>
          </a:bodyPr>
          <a:lstStyle/>
          <a:p>
            <a:r>
              <a:rPr lang="en-US" sz="2100">
                <a:solidFill>
                  <a:srgbClr val="000000"/>
                </a:solidFill>
              </a:rPr>
              <a:t>How would you rate your current level of stress? </a:t>
            </a:r>
          </a:p>
          <a:p>
            <a:pPr marL="457200" indent="-457200">
              <a:buFont typeface="+mj-lt"/>
              <a:buAutoNum type="arabicPeriod"/>
            </a:pPr>
            <a:r>
              <a:rPr lang="en-US" sz="2100">
                <a:solidFill>
                  <a:srgbClr val="000000"/>
                </a:solidFill>
              </a:rPr>
              <a:t>Very high</a:t>
            </a:r>
          </a:p>
          <a:p>
            <a:pPr marL="457200" indent="-457200">
              <a:buFont typeface="+mj-lt"/>
              <a:buAutoNum type="arabicPeriod"/>
            </a:pPr>
            <a:r>
              <a:rPr lang="en-US" sz="2100">
                <a:solidFill>
                  <a:srgbClr val="000000"/>
                </a:solidFill>
              </a:rPr>
              <a:t>Elevated and starting to worry me</a:t>
            </a:r>
          </a:p>
          <a:p>
            <a:pPr marL="457200" indent="-457200">
              <a:buFont typeface="+mj-lt"/>
              <a:buAutoNum type="arabicPeriod"/>
            </a:pPr>
            <a:r>
              <a:rPr lang="en-US" sz="2100">
                <a:solidFill>
                  <a:srgbClr val="000000"/>
                </a:solidFill>
              </a:rPr>
              <a:t>High but manageable</a:t>
            </a:r>
          </a:p>
          <a:p>
            <a:pPr marL="457200" indent="-457200">
              <a:buFont typeface="+mj-lt"/>
              <a:buAutoNum type="arabicPeriod"/>
            </a:pPr>
            <a:r>
              <a:rPr lang="en-US" sz="2100">
                <a:solidFill>
                  <a:srgbClr val="000000"/>
                </a:solidFill>
              </a:rPr>
              <a:t>low</a:t>
            </a:r>
          </a:p>
          <a:p>
            <a:endParaRPr lang="en-US" sz="2100">
              <a:solidFill>
                <a:srgbClr val="000000"/>
              </a:solidFill>
            </a:endParaRPr>
          </a:p>
          <a:p>
            <a:pPr indent="-228600">
              <a:buFont typeface="Arial" panose="020B0604020202020204" pitchFamily="34" charset="0"/>
              <a:buChar char="•"/>
            </a:pPr>
            <a:endParaRPr lang="en-US" sz="2100">
              <a:solidFill>
                <a:srgbClr val="000000"/>
              </a:solidFill>
            </a:endParaRPr>
          </a:p>
        </p:txBody>
      </p:sp>
    </p:spTree>
    <p:extLst>
      <p:ext uri="{BB962C8B-B14F-4D97-AF65-F5344CB8AC3E}">
        <p14:creationId xmlns:p14="http://schemas.microsoft.com/office/powerpoint/2010/main" val="3748182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CC8B-0B44-42B0-8072-666D95D2F51D}"/>
              </a:ext>
            </a:extLst>
          </p:cNvPr>
          <p:cNvSpPr>
            <a:spLocks noGrp="1"/>
          </p:cNvSpPr>
          <p:nvPr>
            <p:ph type="ctrTitle"/>
          </p:nvPr>
        </p:nvSpPr>
        <p:spPr/>
        <p:txBody>
          <a:bodyPr/>
          <a:lstStyle/>
          <a:p>
            <a:r>
              <a:rPr lang="en-US"/>
              <a:t>Living With The Pandemic</a:t>
            </a:r>
          </a:p>
        </p:txBody>
      </p:sp>
      <p:sp>
        <p:nvSpPr>
          <p:cNvPr id="3" name="Subtitle 2">
            <a:extLst>
              <a:ext uri="{FF2B5EF4-FFF2-40B4-BE49-F238E27FC236}">
                <a16:creationId xmlns:a16="http://schemas.microsoft.com/office/drawing/2014/main" id="{EF0AAF91-2DF3-4D8A-84F4-FF0F08B3D6D4}"/>
              </a:ext>
            </a:extLst>
          </p:cNvPr>
          <p:cNvSpPr>
            <a:spLocks noGrp="1"/>
          </p:cNvSpPr>
          <p:nvPr>
            <p:ph type="subTitle" idx="1"/>
          </p:nvPr>
        </p:nvSpPr>
        <p:spPr/>
        <p:txBody>
          <a:bodyPr/>
          <a:lstStyle/>
          <a:p>
            <a:r>
              <a:rPr lang="en-US"/>
              <a:t>Robin Timme, Psy.D., ABPP</a:t>
            </a:r>
          </a:p>
          <a:p>
            <a:r>
              <a:rPr lang="en-US"/>
              <a:t>Senior Expert | Eastern Region Vice President</a:t>
            </a:r>
          </a:p>
          <a:p>
            <a:r>
              <a:rPr lang="en-US"/>
              <a:t>Falcon Correctional and Community Services, Inc.</a:t>
            </a:r>
          </a:p>
        </p:txBody>
      </p:sp>
    </p:spTree>
    <p:extLst>
      <p:ext uri="{BB962C8B-B14F-4D97-AF65-F5344CB8AC3E}">
        <p14:creationId xmlns:p14="http://schemas.microsoft.com/office/powerpoint/2010/main" val="4087761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1249F76-EB2D-46B0-A5AB-A918E8EDE6FE}"/>
              </a:ext>
            </a:extLst>
          </p:cNvPr>
          <p:cNvSpPr>
            <a:spLocks noGrp="1"/>
          </p:cNvSpPr>
          <p:nvPr>
            <p:ph type="title"/>
          </p:nvPr>
        </p:nvSpPr>
        <p:spPr>
          <a:xfrm>
            <a:off x="785460" y="759805"/>
            <a:ext cx="7729890" cy="1325563"/>
          </a:xfrm>
        </p:spPr>
        <p:txBody>
          <a:bodyPr vert="horz" lIns="91440" tIns="45720" rIns="91440" bIns="45720" rtlCol="0" anchor="ctr">
            <a:normAutofit/>
          </a:bodyPr>
          <a:lstStyle/>
          <a:p>
            <a:r>
              <a:rPr lang="en-US" sz="3500">
                <a:solidFill>
                  <a:srgbClr val="FFFFFF"/>
                </a:solidFill>
              </a:rPr>
              <a:t>Welcome	</a:t>
            </a:r>
          </a:p>
        </p:txBody>
      </p:sp>
      <p:sp>
        <p:nvSpPr>
          <p:cNvPr id="3" name="Content Placeholder 2">
            <a:extLst>
              <a:ext uri="{FF2B5EF4-FFF2-40B4-BE49-F238E27FC236}">
                <a16:creationId xmlns:a16="http://schemas.microsoft.com/office/drawing/2014/main" id="{5A97FEE2-5D44-448C-9821-05CE5D5B2621}"/>
              </a:ext>
            </a:extLst>
          </p:cNvPr>
          <p:cNvSpPr>
            <a:spLocks noGrp="1"/>
          </p:cNvSpPr>
          <p:nvPr>
            <p:ph sz="half" idx="1"/>
          </p:nvPr>
        </p:nvSpPr>
        <p:spPr>
          <a:xfrm>
            <a:off x="1068678" y="2494450"/>
            <a:ext cx="3040158" cy="3563159"/>
          </a:xfrm>
        </p:spPr>
        <p:txBody>
          <a:bodyPr vert="horz" lIns="91440" tIns="45720" rIns="91440" bIns="45720" rtlCol="0">
            <a:normAutofit/>
          </a:bodyPr>
          <a:lstStyle/>
          <a:p>
            <a:r>
              <a:rPr lang="en-US" sz="1900"/>
              <a:t>Pandemic Stress</a:t>
            </a:r>
          </a:p>
          <a:p>
            <a:r>
              <a:rPr lang="en-US" sz="1900"/>
              <a:t>Collective Trauma</a:t>
            </a:r>
          </a:p>
          <a:p>
            <a:pPr lvl="1"/>
            <a:r>
              <a:rPr lang="en-US" sz="1900"/>
              <a:t>Loss</a:t>
            </a:r>
          </a:p>
          <a:p>
            <a:pPr lvl="1"/>
            <a:r>
              <a:rPr lang="en-US" sz="1900"/>
              <a:t>Grief</a:t>
            </a:r>
          </a:p>
          <a:p>
            <a:pPr lvl="1"/>
            <a:r>
              <a:rPr lang="en-US" sz="1900"/>
              <a:t>Anger</a:t>
            </a:r>
          </a:p>
          <a:p>
            <a:pPr lvl="1"/>
            <a:r>
              <a:rPr lang="en-US" sz="1900"/>
              <a:t>Confusion</a:t>
            </a:r>
          </a:p>
          <a:p>
            <a:r>
              <a:rPr lang="en-US" sz="1900"/>
              <a:t>Allow yourself to normalize</a:t>
            </a:r>
          </a:p>
          <a:p>
            <a:r>
              <a:rPr lang="en-US" sz="1900"/>
              <a:t>Attend to the experience</a:t>
            </a:r>
          </a:p>
        </p:txBody>
      </p:sp>
      <p:pic>
        <p:nvPicPr>
          <p:cNvPr id="5" name="Picture Placeholder 1">
            <a:extLst>
              <a:ext uri="{FF2B5EF4-FFF2-40B4-BE49-F238E27FC236}">
                <a16:creationId xmlns:a16="http://schemas.microsoft.com/office/drawing/2014/main" id="{80F34B22-973B-493C-84C1-54A6B3A51F45}"/>
              </a:ext>
            </a:extLst>
          </p:cNvPr>
          <p:cNvPicPr>
            <a:picLocks noGrp="1" noChangeAspect="1"/>
          </p:cNvPicPr>
          <p:nvPr>
            <p:ph sz="half" idx="2"/>
          </p:nvPr>
        </p:nvPicPr>
        <p:blipFill rotWithShape="1">
          <a:blip r:embed="rId2"/>
          <a:srcRect l="29140" r="3390"/>
          <a:stretch/>
        </p:blipFill>
        <p:spPr>
          <a:xfrm>
            <a:off x="4574169" y="2492376"/>
            <a:ext cx="3601803" cy="3563372"/>
          </a:xfrm>
          <a:prstGeom prst="rect">
            <a:avLst/>
          </a:prstGeom>
        </p:spPr>
      </p:pic>
    </p:spTree>
    <p:extLst>
      <p:ext uri="{BB962C8B-B14F-4D97-AF65-F5344CB8AC3E}">
        <p14:creationId xmlns:p14="http://schemas.microsoft.com/office/powerpoint/2010/main" val="382844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3EC16CD-AC56-4E1B-B2BB-7D9A0C05B2A8}"/>
              </a:ext>
            </a:extLst>
          </p:cNvPr>
          <p:cNvSpPr>
            <a:spLocks noGrp="1"/>
          </p:cNvSpPr>
          <p:nvPr>
            <p:ph type="title"/>
          </p:nvPr>
        </p:nvSpPr>
        <p:spPr>
          <a:xfrm>
            <a:off x="785460" y="759805"/>
            <a:ext cx="7729890" cy="1325563"/>
          </a:xfrm>
        </p:spPr>
        <p:txBody>
          <a:bodyPr vert="horz" lIns="91440" tIns="45720" rIns="91440" bIns="45720" rtlCol="0" anchor="ctr">
            <a:normAutofit/>
          </a:bodyPr>
          <a:lstStyle/>
          <a:p>
            <a:r>
              <a:rPr lang="en-US" sz="3500">
                <a:solidFill>
                  <a:srgbClr val="FFFFFF"/>
                </a:solidFill>
              </a:rPr>
              <a:t>Cumulative Effects of Toxic Stress</a:t>
            </a:r>
          </a:p>
        </p:txBody>
      </p:sp>
      <p:sp>
        <p:nvSpPr>
          <p:cNvPr id="3" name="Content Placeholder 2">
            <a:extLst>
              <a:ext uri="{FF2B5EF4-FFF2-40B4-BE49-F238E27FC236}">
                <a16:creationId xmlns:a16="http://schemas.microsoft.com/office/drawing/2014/main" id="{88658594-9E39-485A-B13C-90A8B6A7EEEE}"/>
              </a:ext>
            </a:extLst>
          </p:cNvPr>
          <p:cNvSpPr>
            <a:spLocks noGrp="1"/>
          </p:cNvSpPr>
          <p:nvPr>
            <p:ph sz="half" idx="1"/>
          </p:nvPr>
        </p:nvSpPr>
        <p:spPr>
          <a:xfrm>
            <a:off x="1068678" y="2494450"/>
            <a:ext cx="3040158" cy="3563159"/>
          </a:xfrm>
        </p:spPr>
        <p:txBody>
          <a:bodyPr vert="horz" lIns="91440" tIns="45720" rIns="91440" bIns="45720" rtlCol="0">
            <a:normAutofit/>
          </a:bodyPr>
          <a:lstStyle/>
          <a:p>
            <a:r>
              <a:rPr lang="en-US" sz="1800"/>
              <a:t>For those working in corrections</a:t>
            </a:r>
          </a:p>
          <a:p>
            <a:r>
              <a:rPr lang="en-US" sz="1800"/>
              <a:t>Layered impact of trauma</a:t>
            </a:r>
          </a:p>
          <a:p>
            <a:r>
              <a:rPr lang="en-US" sz="1800"/>
              <a:t>Baselines are individualized</a:t>
            </a:r>
          </a:p>
          <a:p>
            <a:r>
              <a:rPr lang="en-US" sz="1800"/>
              <a:t>Heightened risk</a:t>
            </a:r>
          </a:p>
          <a:p>
            <a:r>
              <a:rPr lang="en-US" sz="1800"/>
              <a:t>Correctional staff particularly vulnerable to impacts</a:t>
            </a:r>
          </a:p>
          <a:p>
            <a:pPr lvl="1"/>
            <a:r>
              <a:rPr lang="en-US" sz="1800"/>
              <a:t>High-risk population</a:t>
            </a:r>
          </a:p>
          <a:p>
            <a:pPr lvl="1"/>
            <a:r>
              <a:rPr lang="en-US" sz="1800"/>
              <a:t>Sickness and death</a:t>
            </a:r>
          </a:p>
          <a:p>
            <a:pPr lvl="1"/>
            <a:r>
              <a:rPr lang="en-US" sz="1800"/>
              <a:t>Moral injury</a:t>
            </a:r>
          </a:p>
          <a:p>
            <a:endParaRPr lang="en-US" sz="1800"/>
          </a:p>
        </p:txBody>
      </p:sp>
      <p:pic>
        <p:nvPicPr>
          <p:cNvPr id="5" name="Content Placeholder 4">
            <a:extLst>
              <a:ext uri="{FF2B5EF4-FFF2-40B4-BE49-F238E27FC236}">
                <a16:creationId xmlns:a16="http://schemas.microsoft.com/office/drawing/2014/main" id="{DDDEEFC2-1005-44E3-9187-0CBC779F13B0}"/>
              </a:ext>
            </a:extLst>
          </p:cNvPr>
          <p:cNvPicPr>
            <a:picLocks noGrp="1" noChangeAspect="1"/>
          </p:cNvPicPr>
          <p:nvPr>
            <p:ph sz="half" idx="2"/>
          </p:nvPr>
        </p:nvPicPr>
        <p:blipFill rotWithShape="1">
          <a:blip r:embed="rId2"/>
          <a:srcRect l="8081" r="7011" b="-3"/>
          <a:stretch/>
        </p:blipFill>
        <p:spPr>
          <a:xfrm>
            <a:off x="4574169" y="2492376"/>
            <a:ext cx="3601803" cy="3563372"/>
          </a:xfrm>
          <a:prstGeom prst="rect">
            <a:avLst/>
          </a:prstGeom>
        </p:spPr>
      </p:pic>
    </p:spTree>
    <p:extLst>
      <p:ext uri="{BB962C8B-B14F-4D97-AF65-F5344CB8AC3E}">
        <p14:creationId xmlns:p14="http://schemas.microsoft.com/office/powerpoint/2010/main" val="1522909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1122952-9BA2-474E-85A2-978E58E7DE75}"/>
              </a:ext>
            </a:extLst>
          </p:cNvPr>
          <p:cNvSpPr>
            <a:spLocks noGrp="1"/>
          </p:cNvSpPr>
          <p:nvPr>
            <p:ph type="title"/>
          </p:nvPr>
        </p:nvSpPr>
        <p:spPr>
          <a:xfrm>
            <a:off x="823851" y="885651"/>
            <a:ext cx="2422352" cy="4624603"/>
          </a:xfrm>
        </p:spPr>
        <p:txBody>
          <a:bodyPr vert="horz" lIns="91440" tIns="45720" rIns="91440" bIns="45720" rtlCol="0" anchor="ctr">
            <a:normAutofit/>
          </a:bodyPr>
          <a:lstStyle/>
          <a:p>
            <a:r>
              <a:rPr lang="en-US" kern="1200">
                <a:solidFill>
                  <a:srgbClr val="FFFFFF"/>
                </a:solidFill>
                <a:latin typeface="+mj-lt"/>
                <a:ea typeface="+mj-ea"/>
                <a:cs typeface="+mj-cs"/>
              </a:rPr>
              <a:t>Building Resilience</a:t>
            </a:r>
          </a:p>
        </p:txBody>
      </p:sp>
      <p:sp>
        <p:nvSpPr>
          <p:cNvPr id="3" name="Content Placeholder 2">
            <a:extLst>
              <a:ext uri="{FF2B5EF4-FFF2-40B4-BE49-F238E27FC236}">
                <a16:creationId xmlns:a16="http://schemas.microsoft.com/office/drawing/2014/main" id="{099CB1DA-B912-41F8-8A73-DBB5C6230C5F}"/>
              </a:ext>
            </a:extLst>
          </p:cNvPr>
          <p:cNvSpPr>
            <a:spLocks noGrp="1"/>
          </p:cNvSpPr>
          <p:nvPr>
            <p:ph sz="half" idx="1"/>
          </p:nvPr>
        </p:nvSpPr>
        <p:spPr>
          <a:xfrm>
            <a:off x="3734031" y="885651"/>
            <a:ext cx="4893915" cy="4616849"/>
          </a:xfrm>
        </p:spPr>
        <p:txBody>
          <a:bodyPr vert="horz" lIns="91440" tIns="45720" rIns="91440" bIns="45720" rtlCol="0" anchor="ctr">
            <a:normAutofit/>
          </a:bodyPr>
          <a:lstStyle/>
          <a:p>
            <a:r>
              <a:rPr lang="en-US" sz="2100"/>
              <a:t>Pre-pandemic functioning</a:t>
            </a:r>
          </a:p>
          <a:p>
            <a:r>
              <a:rPr lang="en-US" sz="2100"/>
              <a:t>Normalize and unite </a:t>
            </a:r>
          </a:p>
          <a:p>
            <a:r>
              <a:rPr lang="en-US" sz="2100"/>
              <a:t>Promote confidence and feelings of effectiveness</a:t>
            </a:r>
          </a:p>
          <a:p>
            <a:r>
              <a:rPr lang="en-US" sz="2100"/>
              <a:t>Establish and maintain routines</a:t>
            </a:r>
          </a:p>
          <a:p>
            <a:r>
              <a:rPr lang="en-US" sz="2100"/>
              <a:t>Practice pause</a:t>
            </a:r>
          </a:p>
          <a:p>
            <a:r>
              <a:rPr lang="en-US" sz="2100"/>
              <a:t>Be vigilant for signs of colleagues in distress: signage</a:t>
            </a:r>
          </a:p>
          <a:p>
            <a:r>
              <a:rPr lang="en-US" sz="2100"/>
              <a:t>Provide regular, reliable, fact-based updates</a:t>
            </a:r>
          </a:p>
          <a:p>
            <a:r>
              <a:rPr lang="en-US" sz="2100"/>
              <a:t>Limit media exposure</a:t>
            </a:r>
          </a:p>
        </p:txBody>
      </p:sp>
    </p:spTree>
    <p:extLst>
      <p:ext uri="{BB962C8B-B14F-4D97-AF65-F5344CB8AC3E}">
        <p14:creationId xmlns:p14="http://schemas.microsoft.com/office/powerpoint/2010/main" val="9946742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1705</Words>
  <Application>Microsoft Macintosh PowerPoint</Application>
  <PresentationFormat>On-screen Show (4:3)</PresentationFormat>
  <Paragraphs>256</Paragraphs>
  <Slides>45</Slides>
  <Notes>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0" baseType="lpstr">
      <vt:lpstr>Arial</vt:lpstr>
      <vt:lpstr>Calibri</vt:lpstr>
      <vt:lpstr>Calibri Light</vt:lpstr>
      <vt:lpstr>Office Theme</vt:lpstr>
      <vt:lpstr>Image</vt:lpstr>
      <vt:lpstr>PowerPoint Presentation</vt:lpstr>
      <vt:lpstr>PowerPoint Presentation</vt:lpstr>
      <vt:lpstr>What to Expect…</vt:lpstr>
      <vt:lpstr>In a few words, please tell us what you hope to get out of this webinar.</vt:lpstr>
      <vt:lpstr>Polling Question</vt:lpstr>
      <vt:lpstr>Living With The Pandemic</vt:lpstr>
      <vt:lpstr>Welcome </vt:lpstr>
      <vt:lpstr>Cumulative Effects of Toxic Stress</vt:lpstr>
      <vt:lpstr>Building Resilience</vt:lpstr>
      <vt:lpstr>Building Resilience</vt:lpstr>
      <vt:lpstr>Polling Question</vt:lpstr>
      <vt:lpstr>Supporting Staff Mental Well-Being and Resilience during COVID-19:  The Singapore Prisons  Experience</vt:lpstr>
      <vt:lpstr>PowerPoint Presentation</vt:lpstr>
      <vt:lpstr>PowerPoint Presentation</vt:lpstr>
      <vt:lpstr>PowerPoint Presentation</vt:lpstr>
      <vt:lpstr>Key Measures to Minimise Risk of  COVID-19 Transmission in Prisons</vt:lpstr>
      <vt:lpstr>Prevention</vt:lpstr>
      <vt:lpstr>PowerPoint Presentation</vt:lpstr>
      <vt:lpstr>Managing Social Responsibility</vt:lpstr>
      <vt:lpstr>Key Strategies to Support Staff Mental Well-Being</vt:lpstr>
      <vt:lpstr>Key Strategies to Support Staff Mental Well-Being</vt:lpstr>
      <vt:lpstr>Building Individual PsyCap </vt:lpstr>
      <vt:lpstr>Building Individual PsyCap</vt:lpstr>
      <vt:lpstr>Providing Institutional Psych Support</vt:lpstr>
      <vt:lpstr>Contributing Psych Perspectives to the Organisation</vt:lpstr>
      <vt:lpstr>Contributing Psych Perspectives to the Organisation</vt:lpstr>
      <vt:lpstr>Learning Points</vt:lpstr>
      <vt:lpstr>Resource Sharing</vt:lpstr>
      <vt:lpstr>Thank You</vt:lpstr>
      <vt:lpstr>Context Matters </vt:lpstr>
      <vt:lpstr>  Growth Matters </vt:lpstr>
      <vt:lpstr>Relationships Matter</vt:lpstr>
      <vt:lpstr>Probation practice, emotional labour, wellbeing and the pandemic</vt:lpstr>
      <vt:lpstr>What is Emotional Labour?</vt:lpstr>
      <vt:lpstr>Links to wellbeing</vt:lpstr>
      <vt:lpstr>Probation work in the pandemic</vt:lpstr>
      <vt:lpstr>Implications for emotional labour</vt:lpstr>
      <vt:lpstr>Implications for work-family conflict</vt:lpstr>
      <vt:lpstr>Implications for obtaining support</vt:lpstr>
      <vt:lpstr>Coping strategies</vt:lpstr>
      <vt:lpstr>Some positives</vt:lpstr>
      <vt:lpstr>Looking ahead</vt:lpstr>
      <vt:lpstr>Questions for the Panelists</vt:lpstr>
      <vt:lpstr>Out of all the ideas presented today, what is one thing you will implement to support your own well-being?  Type it in the chat box.</vt:lpstr>
      <vt:lpstr>We appreciate you joining us for this webinar.  We hope that it has been helpful to you and your colleagues.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Cherie Townsend</dc:creator>
  <cp:lastModifiedBy>Cherie Townsend</cp:lastModifiedBy>
  <cp:revision>5</cp:revision>
  <dcterms:created xsi:type="dcterms:W3CDTF">2020-07-06T19:16:42Z</dcterms:created>
  <dcterms:modified xsi:type="dcterms:W3CDTF">2020-07-08T17:19:33Z</dcterms:modified>
</cp:coreProperties>
</file>